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grandir" panose="020B0604020202020204" charset="0"/>
      <p:regular r:id="rId30"/>
    </p:embeddedFont>
    <p:embeddedFont>
      <p:font typeface="Agrandir Bold" panose="020B0604020202020204" charset="0"/>
      <p:regular r:id="rId31"/>
    </p:embeddedFont>
    <p:embeddedFont>
      <p:font typeface="Loubag" panose="020B0604020202020204" charset="0"/>
      <p:regular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7942" autoAdjust="0"/>
  </p:normalViewPr>
  <p:slideViewPr>
    <p:cSldViewPr>
      <p:cViewPr varScale="1">
        <p:scale>
          <a:sx n="48" d="100"/>
          <a:sy n="48" d="100"/>
        </p:scale>
        <p:origin x="955"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0FD9F-970F-45B5-9018-A23CDB06134D}" type="datetimeFigureOut">
              <a:rPr lang="id-ID" smtClean="0"/>
              <a:t>20/07/2025</a:t>
            </a:fld>
            <a:endParaRPr lang="id-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92C6E-A53F-4F0A-B4A1-AAC9CFEED155}" type="slidenum">
              <a:rPr lang="id-ID" smtClean="0"/>
              <a:t>‹#›</a:t>
            </a:fld>
            <a:endParaRPr lang="id-ID"/>
          </a:p>
        </p:txBody>
      </p:sp>
    </p:spTree>
    <p:extLst>
      <p:ext uri="{BB962C8B-B14F-4D97-AF65-F5344CB8AC3E}">
        <p14:creationId xmlns:p14="http://schemas.microsoft.com/office/powerpoint/2010/main" val="2800735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Selamat [pagi/siang/sore], nama saya Muhammad Afrian </a:t>
            </a:r>
            <a:r>
              <a:rPr lang="id-ID" dirty="0" err="1"/>
              <a:t>Kusumawardana</a:t>
            </a:r>
            <a:r>
              <a:rPr lang="id-ID" dirty="0"/>
              <a:t> dari JCDS 0708 </a:t>
            </a:r>
            <a:r>
              <a:rPr lang="id-ID" dirty="0" err="1"/>
              <a:t>Batch</a:t>
            </a:r>
            <a:r>
              <a:rPr lang="id-ID" dirty="0"/>
              <a:t> Bandung.</a:t>
            </a:r>
            <a:br>
              <a:rPr lang="id-ID" dirty="0"/>
            </a:br>
            <a:r>
              <a:rPr lang="id-ID" dirty="0"/>
              <a:t>Hari ini saya akan mempresentasikan hasil analisis data pelanggan supermarket dalam proyek yang berjudul </a:t>
            </a:r>
            <a:r>
              <a:rPr lang="id-ID" i="1" dirty="0"/>
              <a:t>Supermarket </a:t>
            </a:r>
            <a:r>
              <a:rPr lang="id-ID" i="1" dirty="0" err="1"/>
              <a:t>Customer</a:t>
            </a:r>
            <a:r>
              <a:rPr lang="id-ID" i="1" dirty="0"/>
              <a:t> </a:t>
            </a:r>
            <a:r>
              <a:rPr lang="id-ID" i="1" dirty="0" err="1"/>
              <a:t>Analysis</a:t>
            </a:r>
            <a:r>
              <a:rPr lang="id-ID" dirty="0"/>
              <a:t>, yang bertujuan untuk meningkatkan pendapatan supermarket berdasarkan data dua tahun terakhir.</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a:t>
            </a:fld>
            <a:endParaRPr lang="id-ID"/>
          </a:p>
        </p:txBody>
      </p:sp>
    </p:spTree>
    <p:extLst>
      <p:ext uri="{BB962C8B-B14F-4D97-AF65-F5344CB8AC3E}">
        <p14:creationId xmlns:p14="http://schemas.microsoft.com/office/powerpoint/2010/main" val="401963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Kami menemukan sejumlah nilai kosong (</a:t>
            </a:r>
            <a:r>
              <a:rPr lang="id-ID" dirty="0" err="1"/>
              <a:t>NaN</a:t>
            </a:r>
            <a:r>
              <a:rPr lang="id-ID" dirty="0"/>
              <a:t>) dan anomali data.</a:t>
            </a:r>
            <a:br>
              <a:rPr lang="id-ID" dirty="0"/>
            </a:br>
            <a:r>
              <a:rPr lang="id-ID" dirty="0"/>
              <a:t>Data tersebut dibersihkan dan diproses agar hasil analisis menjadi lebih akurat dan valid.</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11</a:t>
            </a:fld>
            <a:endParaRPr lang="id-ID"/>
          </a:p>
        </p:txBody>
      </p:sp>
    </p:spTree>
    <p:extLst>
      <p:ext uri="{BB962C8B-B14F-4D97-AF65-F5344CB8AC3E}">
        <p14:creationId xmlns:p14="http://schemas.microsoft.com/office/powerpoint/2010/main" val="2894075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Yang kedua kita akan melakukan diskusi dengan isi berikut</a:t>
            </a: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12</a:t>
            </a:fld>
            <a:endParaRPr lang="id-ID"/>
          </a:p>
        </p:txBody>
      </p:sp>
    </p:spTree>
    <p:extLst>
      <p:ext uri="{BB962C8B-B14F-4D97-AF65-F5344CB8AC3E}">
        <p14:creationId xmlns:p14="http://schemas.microsoft.com/office/powerpoint/2010/main" val="59846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Dengan menggunakan metode RFM, kami mengelompokkan</a:t>
            </a:r>
          </a:p>
          <a:p>
            <a:r>
              <a:rPr lang="id-ID" dirty="0"/>
              <a:t>pelanggan menjadi 3 segmen. Segmen 1 adalah pelanggan potensial karena memiliki nilai belanja tinggi. Segmen 2 adalah pelanggan yang sering atau baru saja bertransaksi. Dan segmen 3 adalah pelanggan pasif dengan transaksi rendah.</a:t>
            </a:r>
          </a:p>
          <a:p>
            <a:r>
              <a:rPr lang="id-ID" dirty="0"/>
              <a:t>Tujuannya untuk mengelompokkan pelanggan berdasarkan seberapa sering dan seberapa banyak mereka berbelanja.</a:t>
            </a:r>
          </a:p>
        </p:txBody>
      </p:sp>
      <p:sp>
        <p:nvSpPr>
          <p:cNvPr id="4" name="Tampungan Nomor Slide 3"/>
          <p:cNvSpPr>
            <a:spLocks noGrp="1"/>
          </p:cNvSpPr>
          <p:nvPr>
            <p:ph type="sldNum" sz="quarter" idx="5"/>
          </p:nvPr>
        </p:nvSpPr>
        <p:spPr/>
        <p:txBody>
          <a:bodyPr/>
          <a:lstStyle/>
          <a:p>
            <a:fld id="{9E592C6E-A53F-4F0A-B4A1-AAC9CFEED155}" type="slidenum">
              <a:rPr lang="id-ID" smtClean="0"/>
              <a:t>13</a:t>
            </a:fld>
            <a:endParaRPr lang="id-ID"/>
          </a:p>
        </p:txBody>
      </p:sp>
    </p:spTree>
    <p:extLst>
      <p:ext uri="{BB962C8B-B14F-4D97-AF65-F5344CB8AC3E}">
        <p14:creationId xmlns:p14="http://schemas.microsoft.com/office/powerpoint/2010/main" val="3042917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err="1"/>
              <a:t>Bedasarkan</a:t>
            </a:r>
            <a:r>
              <a:rPr lang="id-ID" dirty="0"/>
              <a:t> grafik </a:t>
            </a:r>
            <a:r>
              <a:rPr lang="id-ID" dirty="0" err="1"/>
              <a:t>diatas</a:t>
            </a:r>
            <a:r>
              <a:rPr lang="id-ID" dirty="0"/>
              <a:t> memberikan wawasan </a:t>
            </a:r>
            <a:r>
              <a:rPr lang="en-US" sz="1200" b="1" dirty="0" err="1">
                <a:solidFill>
                  <a:srgbClr val="000000"/>
                </a:solidFill>
                <a:latin typeface="Agrandir Bold"/>
                <a:ea typeface="Agrandir Bold"/>
                <a:cs typeface="Agrandir Bold"/>
                <a:sym typeface="Agrandir Bold"/>
              </a:rPr>
              <a:t>tentang</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hubungan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antara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segmen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dan </a:t>
            </a:r>
            <a:r>
              <a:rPr lang="en-US" sz="1200" b="1" dirty="0" err="1">
                <a:solidFill>
                  <a:srgbClr val="000000"/>
                </a:solidFill>
                <a:latin typeface="Agrandir Bold"/>
                <a:ea typeface="Agrandir Bold"/>
                <a:cs typeface="Agrandir Bold"/>
                <a:sym typeface="Agrandir Bold"/>
              </a:rPr>
              <a:t>profil</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demografi</a:t>
            </a:r>
            <a:endParaRPr lang="id-ID" sz="1200" b="1" dirty="0">
              <a:solidFill>
                <a:srgbClr val="000000"/>
              </a:solidFill>
              <a:latin typeface="Agrandir Bold"/>
              <a:ea typeface="Agrandir Bold"/>
              <a:cs typeface="Agrandir Bold"/>
              <a:sym typeface="Agrandir Bold"/>
            </a:endParaRPr>
          </a:p>
          <a:p>
            <a:pPr marL="228600" indent="-228600">
              <a:buAutoNum type="arabicPeriod"/>
            </a:pPr>
            <a:r>
              <a:rPr lang="id-ID" sz="1200" b="1" dirty="0">
                <a:solidFill>
                  <a:srgbClr val="000000"/>
                </a:solidFill>
                <a:latin typeface="Agrandir Bold"/>
                <a:sym typeface="Agrandir Bold"/>
              </a:rPr>
              <a:t>Usia lebih tua tandanya potensial</a:t>
            </a:r>
          </a:p>
          <a:p>
            <a:pPr marL="228600" indent="-228600">
              <a:buAutoNum type="arabicPeriod"/>
            </a:pPr>
            <a:r>
              <a:rPr lang="id-ID" sz="1200" b="1" dirty="0">
                <a:solidFill>
                  <a:srgbClr val="000000"/>
                </a:solidFill>
                <a:latin typeface="Agrandir Bold"/>
                <a:sym typeface="Agrandir Bold"/>
              </a:rPr>
              <a:t>Semakin tinggi tingkat pendidikan maka semakin potensial</a:t>
            </a:r>
          </a:p>
          <a:p>
            <a:pPr marL="228600" indent="-228600">
              <a:buAutoNum type="arabicPeriod"/>
            </a:pPr>
            <a:r>
              <a:rPr lang="id-ID" sz="1200" b="1" dirty="0">
                <a:solidFill>
                  <a:srgbClr val="000000"/>
                </a:solidFill>
                <a:latin typeface="Agrandir Bold"/>
                <a:sym typeface="Agrandir Bold"/>
              </a:rPr>
              <a:t> status perkawinan tidak memberikan efek yang berarti</a:t>
            </a:r>
          </a:p>
          <a:p>
            <a:pPr marL="228600" indent="-228600">
              <a:buAutoNum type="arabicPeriod"/>
            </a:pPr>
            <a:r>
              <a:rPr lang="id-ID" sz="1200" b="1" dirty="0">
                <a:solidFill>
                  <a:srgbClr val="000000"/>
                </a:solidFill>
                <a:latin typeface="Agrandir Bold"/>
                <a:sym typeface="Agrandir Bold"/>
              </a:rPr>
              <a:t>Jumlah anak lebih sedikit maka semakin potensial</a:t>
            </a:r>
          </a:p>
          <a:p>
            <a:pPr marL="228600" indent="-228600">
              <a:buAutoNum type="arabicPeriod"/>
            </a:pPr>
            <a:r>
              <a:rPr lang="id-ID" sz="1200" b="1" dirty="0">
                <a:solidFill>
                  <a:srgbClr val="000000"/>
                </a:solidFill>
                <a:latin typeface="Agrandir Bold"/>
                <a:sym typeface="Agrandir Bold"/>
              </a:rPr>
              <a:t>Tingkat pendapatan lebih tinggi maka semakin potensial</a:t>
            </a:r>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14</a:t>
            </a:fld>
            <a:endParaRPr lang="id-ID"/>
          </a:p>
        </p:txBody>
      </p:sp>
    </p:spTree>
    <p:extLst>
      <p:ext uri="{BB962C8B-B14F-4D97-AF65-F5344CB8AC3E}">
        <p14:creationId xmlns:p14="http://schemas.microsoft.com/office/powerpoint/2010/main" val="118925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algn="l">
              <a:lnSpc>
                <a:spcPts val="4899"/>
              </a:lnSpc>
            </a:pPr>
            <a:r>
              <a:rPr lang="id-ID" dirty="0"/>
              <a:t>Pada Grafik </a:t>
            </a:r>
            <a:r>
              <a:rPr lang="id-ID" dirty="0" err="1"/>
              <a:t>diatas</a:t>
            </a:r>
            <a:r>
              <a:rPr lang="id-ID" dirty="0"/>
              <a:t> </a:t>
            </a:r>
            <a:r>
              <a:rPr lang="en-US" sz="1200" b="1" dirty="0" err="1">
                <a:solidFill>
                  <a:srgbClr val="000000"/>
                </a:solidFill>
                <a:latin typeface="Agrandir Bold"/>
                <a:ea typeface="Agrandir Bold"/>
                <a:cs typeface="Agrandir Bold"/>
                <a:sym typeface="Agrandir Bold"/>
              </a:rPr>
              <a:t>Secara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keseluruhan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supermarket </a:t>
            </a:r>
            <a:r>
              <a:rPr lang="en-US" sz="1200" b="1" dirty="0" err="1">
                <a:solidFill>
                  <a:srgbClr val="000000"/>
                </a:solidFill>
                <a:latin typeface="Agrandir Bold"/>
                <a:ea typeface="Agrandir Bold"/>
                <a:cs typeface="Agrandir Bold"/>
                <a:sym typeface="Agrandir Bold"/>
              </a:rPr>
              <a:t>berusia</a:t>
            </a:r>
            <a:r>
              <a:rPr lang="en-US" sz="1200" b="1" dirty="0">
                <a:solidFill>
                  <a:srgbClr val="000000"/>
                </a:solidFill>
                <a:latin typeface="Agrandir Bold"/>
                <a:ea typeface="Agrandir Bold"/>
                <a:cs typeface="Agrandir Bold"/>
                <a:sym typeface="Agrandir Bold"/>
              </a:rPr>
              <a:t> 36-50 </a:t>
            </a:r>
            <a:r>
              <a:rPr lang="en-US" sz="1200" b="1" dirty="0" err="1">
                <a:solidFill>
                  <a:srgbClr val="000000"/>
                </a:solidFill>
                <a:latin typeface="Agrandir Bold"/>
                <a:ea typeface="Agrandir Bold"/>
                <a:cs typeface="Agrandir Bold"/>
                <a:sym typeface="Agrandir Bold"/>
              </a:rPr>
              <a:t>tahun</a:t>
            </a:r>
            <a:r>
              <a:rPr lang="en-US" sz="1200" b="1" dirty="0">
                <a:solidFill>
                  <a:srgbClr val="000000"/>
                </a:solidFill>
                <a:latin typeface="Agrandir Bold"/>
                <a:ea typeface="Agrandir Bold"/>
                <a:cs typeface="Agrandir Bold"/>
                <a:sym typeface="Agrandir Bold"/>
              </a:rPr>
              <a:t>. Calon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berusia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tua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ditunjukkan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proporsi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berusia</a:t>
            </a:r>
            <a:r>
              <a:rPr lang="en-US" sz="1200" b="1" dirty="0">
                <a:solidFill>
                  <a:srgbClr val="000000"/>
                </a:solidFill>
                <a:latin typeface="Agrandir Bold"/>
                <a:ea typeface="Agrandir Bold"/>
                <a:cs typeface="Agrandir Bold"/>
                <a:sym typeface="Agrandir Bold"/>
              </a:rPr>
              <a:t> 51-65 </a:t>
            </a:r>
            <a:r>
              <a:rPr lang="en-US" sz="1200" b="1" dirty="0" err="1">
                <a:solidFill>
                  <a:srgbClr val="000000"/>
                </a:solidFill>
                <a:latin typeface="Agrandir Bold"/>
                <a:ea typeface="Agrandir Bold"/>
                <a:cs typeface="Agrandir Bold"/>
                <a:sym typeface="Agrandir Bold"/>
              </a:rPr>
              <a:t>tahun</a:t>
            </a:r>
            <a:r>
              <a:rPr lang="en-US" sz="1200" b="1" dirty="0">
                <a:solidFill>
                  <a:srgbClr val="000000"/>
                </a:solidFill>
                <a:latin typeface="Agrandir Bold"/>
                <a:ea typeface="Agrandir Bold"/>
                <a:cs typeface="Agrandir Bold"/>
                <a:sym typeface="Agrandir Bold"/>
              </a:rPr>
              <a:t> yang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tinggi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dibandingkan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segmen</a:t>
            </a:r>
            <a:r>
              <a:rPr lang="en-US" sz="1200" b="1" dirty="0">
                <a:solidFill>
                  <a:srgbClr val="000000"/>
                </a:solidFill>
                <a:latin typeface="Agrandir Bold"/>
                <a:ea typeface="Agrandir Bold"/>
                <a:cs typeface="Agrandir Bold"/>
                <a:sym typeface="Agrandir Bold"/>
              </a:rPr>
              <a:t> 2 dan 3.</a:t>
            </a:r>
          </a:p>
          <a:p>
            <a:pPr algn="l">
              <a:lnSpc>
                <a:spcPts val="4899"/>
              </a:lnSpc>
              <a:spcBef>
                <a:spcPct val="0"/>
              </a:spcBef>
            </a:pPr>
            <a:endParaRPr lang="en-US" sz="1200" b="1" dirty="0">
              <a:solidFill>
                <a:srgbClr val="000000"/>
              </a:solidFill>
              <a:latin typeface="Agrandir Bold"/>
              <a:ea typeface="Agrandir Bold"/>
              <a:cs typeface="Agrandir Bold"/>
              <a:sym typeface="Agrandir Bold"/>
            </a:endParaRP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15</a:t>
            </a:fld>
            <a:endParaRPr lang="id-ID"/>
          </a:p>
        </p:txBody>
      </p:sp>
    </p:spTree>
    <p:extLst>
      <p:ext uri="{BB962C8B-B14F-4D97-AF65-F5344CB8AC3E}">
        <p14:creationId xmlns:p14="http://schemas.microsoft.com/office/powerpoint/2010/main" val="3784278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algn="l">
              <a:lnSpc>
                <a:spcPts val="4200"/>
              </a:lnSpc>
            </a:pPr>
            <a:r>
              <a:rPr lang="id-ID" dirty="0"/>
              <a:t>Pada Grafik </a:t>
            </a:r>
            <a:r>
              <a:rPr lang="id-ID" dirty="0" err="1"/>
              <a:t>diatas</a:t>
            </a:r>
            <a:r>
              <a:rPr lang="id-ID" dirty="0"/>
              <a:t> </a:t>
            </a:r>
            <a:r>
              <a:rPr lang="en-US" sz="1200" b="1" dirty="0" err="1">
                <a:solidFill>
                  <a:srgbClr val="000000"/>
                </a:solidFill>
                <a:latin typeface="Agrandir Bold"/>
                <a:ea typeface="Agrandir Bold"/>
                <a:cs typeface="Agrandir Bold"/>
                <a:sym typeface="Agrandir Bold"/>
              </a:rPr>
              <a:t>Secara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keseluruhan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supermarket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gelar</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sarjana</a:t>
            </a:r>
            <a:r>
              <a:rPr lang="en-US" sz="1200" b="1" dirty="0">
                <a:solidFill>
                  <a:srgbClr val="000000"/>
                </a:solidFill>
                <a:latin typeface="Agrandir Bold"/>
                <a:ea typeface="Agrandir Bold"/>
                <a:cs typeface="Agrandir Bold"/>
                <a:sym typeface="Agrandir Bold"/>
              </a:rPr>
              <a:t>. Calon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tingkat</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pendidikan</a:t>
            </a:r>
            <a:r>
              <a:rPr lang="en-US" sz="1200" b="1" dirty="0">
                <a:solidFill>
                  <a:srgbClr val="000000"/>
                </a:solidFill>
                <a:latin typeface="Agrandir Bold"/>
                <a:ea typeface="Agrandir Bold"/>
                <a:cs typeface="Agrandir Bold"/>
                <a:sym typeface="Agrandir Bold"/>
              </a:rPr>
              <a:t> yang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tinggi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proporsi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pemegang</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gelar</a:t>
            </a:r>
            <a:r>
              <a:rPr lang="en-US" sz="1200" b="1" dirty="0">
                <a:solidFill>
                  <a:srgbClr val="000000"/>
                </a:solidFill>
                <a:latin typeface="Agrandir Bold"/>
                <a:ea typeface="Agrandir Bold"/>
                <a:cs typeface="Agrandir Bold"/>
                <a:sym typeface="Agrandir Bold"/>
              </a:rPr>
              <a:t> PhD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tinggi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dibandingkan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segmen</a:t>
            </a:r>
            <a:r>
              <a:rPr lang="en-US" sz="1200" b="1" dirty="0">
                <a:solidFill>
                  <a:srgbClr val="000000"/>
                </a:solidFill>
                <a:latin typeface="Agrandir Bold"/>
                <a:ea typeface="Agrandir Bold"/>
                <a:cs typeface="Agrandir Bold"/>
                <a:sym typeface="Agrandir Bold"/>
              </a:rPr>
              <a:t> 2 dan 3, </a:t>
            </a:r>
            <a:r>
              <a:rPr lang="en-US" sz="1200" b="1" dirty="0" err="1">
                <a:solidFill>
                  <a:srgbClr val="000000"/>
                </a:solidFill>
                <a:latin typeface="Agrandir Bold"/>
                <a:ea typeface="Agrandir Bold"/>
                <a:cs typeface="Agrandir Bold"/>
                <a:sym typeface="Agrandir Bold"/>
              </a:rPr>
              <a:t>bahkan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melampaui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pemegang</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gelar</a:t>
            </a:r>
            <a:r>
              <a:rPr lang="en-US" sz="1200" b="1" dirty="0">
                <a:solidFill>
                  <a:srgbClr val="000000"/>
                </a:solidFill>
                <a:latin typeface="Agrandir Bold"/>
                <a:ea typeface="Agrandir Bold"/>
                <a:cs typeface="Agrandir Bold"/>
                <a:sym typeface="Agrandir Bold"/>
              </a:rPr>
              <a:t> master </a:t>
            </a:r>
            <a:r>
              <a:rPr lang="en-US" sz="1200" b="1" dirty="0" err="1">
                <a:solidFill>
                  <a:srgbClr val="000000"/>
                </a:solidFill>
                <a:latin typeface="Agrandir Bold"/>
                <a:ea typeface="Agrandir Bold"/>
                <a:cs typeface="Agrandir Bold"/>
                <a:sym typeface="Agrandir Bold"/>
              </a:rPr>
              <a:t>sekitar</a:t>
            </a:r>
            <a:r>
              <a:rPr lang="en-US" sz="1200" b="1" dirty="0">
                <a:solidFill>
                  <a:srgbClr val="000000"/>
                </a:solidFill>
                <a:latin typeface="Agrandir Bold"/>
                <a:ea typeface="Agrandir Bold"/>
                <a:cs typeface="Agrandir Bold"/>
                <a:sym typeface="Agrandir Bold"/>
              </a:rPr>
              <a:t> 1%. Hampir </a:t>
            </a:r>
            <a:r>
              <a:rPr lang="en-US" sz="1200" b="1" dirty="0" err="1">
                <a:solidFill>
                  <a:srgbClr val="000000"/>
                </a:solidFill>
                <a:latin typeface="Agrandir Bold"/>
                <a:ea typeface="Agrandir Bold"/>
                <a:cs typeface="Agrandir Bold"/>
                <a:sym typeface="Agrandir Bold"/>
              </a:rPr>
              <a:t>tidak</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ada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tingkat</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pendidikan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dasar</a:t>
            </a:r>
            <a:r>
              <a:rPr lang="en-US" sz="1200" b="1" dirty="0">
                <a:solidFill>
                  <a:srgbClr val="000000"/>
                </a:solidFill>
                <a:latin typeface="Agrandir Bold"/>
                <a:ea typeface="Agrandir Bold"/>
                <a:cs typeface="Agrandir Bold"/>
                <a:sym typeface="Agrandir Bold"/>
              </a:rPr>
              <a:t>.</a:t>
            </a:r>
          </a:p>
          <a:p>
            <a:pPr algn="l">
              <a:lnSpc>
                <a:spcPts val="4200"/>
              </a:lnSpc>
              <a:spcBef>
                <a:spcPct val="0"/>
              </a:spcBef>
            </a:pPr>
            <a:endParaRPr lang="en-US" sz="1200" b="1" dirty="0">
              <a:solidFill>
                <a:srgbClr val="000000"/>
              </a:solidFill>
              <a:latin typeface="Agrandir Bold"/>
              <a:ea typeface="Agrandir Bold"/>
              <a:cs typeface="Agrandir Bold"/>
              <a:sym typeface="Agrandir Bold"/>
            </a:endParaRP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16</a:t>
            </a:fld>
            <a:endParaRPr lang="id-ID"/>
          </a:p>
        </p:txBody>
      </p:sp>
    </p:spTree>
    <p:extLst>
      <p:ext uri="{BB962C8B-B14F-4D97-AF65-F5344CB8AC3E}">
        <p14:creationId xmlns:p14="http://schemas.microsoft.com/office/powerpoint/2010/main" val="256447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Pada Grafik </a:t>
            </a:r>
            <a:r>
              <a:rPr lang="id-ID" dirty="0" err="1"/>
              <a:t>diatas</a:t>
            </a:r>
            <a:r>
              <a:rPr lang="id-ID" dirty="0"/>
              <a:t> </a:t>
            </a:r>
            <a:r>
              <a:rPr lang="en-US" sz="1200" b="1" dirty="0" err="1">
                <a:solidFill>
                  <a:srgbClr val="000000"/>
                </a:solidFill>
                <a:latin typeface="Agrandir Bold"/>
                <a:ea typeface="Agrandir Bold"/>
                <a:cs typeface="Agrandir Bold"/>
                <a:sym typeface="Agrandir Bold"/>
              </a:rPr>
              <a:t>Secara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keseluruhan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supermarket </a:t>
            </a:r>
            <a:r>
              <a:rPr lang="en-US" sz="1200" b="1" dirty="0" err="1">
                <a:solidFill>
                  <a:srgbClr val="000000"/>
                </a:solidFill>
                <a:latin typeface="Agrandir Bold"/>
                <a:ea typeface="Agrandir Bold"/>
                <a:cs typeface="Agrandir Bold"/>
                <a:sym typeface="Agrandir Bold"/>
              </a:rPr>
              <a:t>biasanya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satu</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anak</a:t>
            </a:r>
            <a:r>
              <a:rPr lang="en-US" sz="1200" b="1" dirty="0">
                <a:solidFill>
                  <a:srgbClr val="000000"/>
                </a:solidFill>
                <a:latin typeface="Agrandir Bold"/>
                <a:ea typeface="Agrandir Bold"/>
                <a:cs typeface="Agrandir Bold"/>
                <a:sym typeface="Agrandir Bold"/>
              </a:rPr>
              <a:t>. Di </a:t>
            </a:r>
            <a:r>
              <a:rPr lang="en-US" sz="1200" b="1" dirty="0" err="1">
                <a:solidFill>
                  <a:srgbClr val="000000"/>
                </a:solidFill>
                <a:latin typeface="Agrandir Bold"/>
                <a:ea typeface="Agrandir Bold"/>
                <a:cs typeface="Agrandir Bold"/>
                <a:sym typeface="Agrandir Bold"/>
              </a:rPr>
              <a:t>antara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calon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hampir</a:t>
            </a:r>
            <a:r>
              <a:rPr lang="en-US" sz="1200" b="1" dirty="0">
                <a:solidFill>
                  <a:srgbClr val="000000"/>
                </a:solidFill>
                <a:latin typeface="Agrandir Bold"/>
                <a:ea typeface="Agrandir Bold"/>
                <a:cs typeface="Agrandir Bold"/>
                <a:sym typeface="Agrandir Bold"/>
              </a:rPr>
              <a:t> 50% </a:t>
            </a:r>
            <a:r>
              <a:rPr lang="en-US" sz="1200" b="1" dirty="0" err="1">
                <a:solidFill>
                  <a:srgbClr val="000000"/>
                </a:solidFill>
                <a:latin typeface="Agrandir Bold"/>
                <a:ea typeface="Agrandir Bold"/>
                <a:cs typeface="Agrandir Bold"/>
                <a:sym typeface="Agrandir Bold"/>
              </a:rPr>
              <a:t>tidak</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anak</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berbeda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segmen</a:t>
            </a:r>
            <a:r>
              <a:rPr lang="en-US" sz="1200" b="1" dirty="0">
                <a:solidFill>
                  <a:srgbClr val="000000"/>
                </a:solidFill>
                <a:latin typeface="Agrandir Bold"/>
                <a:ea typeface="Agrandir Bold"/>
                <a:cs typeface="Agrandir Bold"/>
                <a:sym typeface="Agrandir Bold"/>
              </a:rPr>
              <a:t> 2 dan 3, di mana 50%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satu</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anak</a:t>
            </a:r>
            <a:r>
              <a:rPr lang="en-US" sz="1200" b="1" dirty="0">
                <a:solidFill>
                  <a:srgbClr val="000000"/>
                </a:solidFill>
                <a:latin typeface="Agrandir Bold"/>
                <a:ea typeface="Agrandir Bold"/>
                <a:cs typeface="Agrandir Bold"/>
                <a:sym typeface="Agrandir Bold"/>
              </a:rPr>
              <a:t>.</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17</a:t>
            </a:fld>
            <a:endParaRPr lang="id-ID"/>
          </a:p>
        </p:txBody>
      </p:sp>
    </p:spTree>
    <p:extLst>
      <p:ext uri="{BB962C8B-B14F-4D97-AF65-F5344CB8AC3E}">
        <p14:creationId xmlns:p14="http://schemas.microsoft.com/office/powerpoint/2010/main" val="138383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Pada Grafik </a:t>
            </a:r>
            <a:r>
              <a:rPr lang="id-ID" dirty="0" err="1"/>
              <a:t>diatas</a:t>
            </a:r>
            <a:r>
              <a:rPr lang="id-ID" dirty="0"/>
              <a:t> </a:t>
            </a:r>
            <a:r>
              <a:rPr lang="en-US" sz="1200" b="1" dirty="0" err="1">
                <a:solidFill>
                  <a:srgbClr val="000000"/>
                </a:solidFill>
                <a:latin typeface="Agrandir Bold"/>
                <a:ea typeface="Agrandir Bold"/>
                <a:cs typeface="Agrandir Bold"/>
                <a:sym typeface="Agrandir Bold"/>
              </a:rPr>
              <a:t>Secara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keseluruhan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supermarket </a:t>
            </a:r>
            <a:r>
              <a:rPr lang="en-US" sz="1200" b="1" dirty="0" err="1">
                <a:solidFill>
                  <a:srgbClr val="000000"/>
                </a:solidFill>
                <a:latin typeface="Agrandir Bold"/>
                <a:ea typeface="Agrandir Bold"/>
                <a:cs typeface="Agrandir Bold"/>
                <a:sym typeface="Agrandir Bold"/>
              </a:rPr>
              <a:t>berpenghasilan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antara</a:t>
            </a:r>
            <a:r>
              <a:rPr lang="en-US" sz="1200" b="1" dirty="0">
                <a:solidFill>
                  <a:srgbClr val="000000"/>
                </a:solidFill>
                <a:latin typeface="Agrandir Bold"/>
                <a:ea typeface="Agrandir Bold"/>
                <a:cs typeface="Agrandir Bold"/>
                <a:sym typeface="Agrandir Bold"/>
              </a:rPr>
              <a:t> $40.000 dan $80.000 per </a:t>
            </a:r>
            <a:r>
              <a:rPr lang="en-US" sz="1200" b="1" dirty="0" err="1">
                <a:solidFill>
                  <a:srgbClr val="000000"/>
                </a:solidFill>
                <a:latin typeface="Agrandir Bold"/>
                <a:ea typeface="Agrandir Bold"/>
                <a:cs typeface="Agrandir Bold"/>
                <a:sym typeface="Agrandir Bold"/>
              </a:rPr>
              <a:t>tahun</a:t>
            </a:r>
            <a:r>
              <a:rPr lang="en-US" sz="1200" b="1" dirty="0">
                <a:solidFill>
                  <a:srgbClr val="000000"/>
                </a:solidFill>
                <a:latin typeface="Agrandir Bold"/>
                <a:ea typeface="Agrandir Bold"/>
                <a:cs typeface="Agrandir Bold"/>
                <a:sym typeface="Agrandir Bold"/>
              </a:rPr>
              <a:t>. Calon </a:t>
            </a:r>
            <a:r>
              <a:rPr lang="en-US" sz="1200" b="1" dirty="0" err="1">
                <a:solidFill>
                  <a:srgbClr val="000000"/>
                </a:solidFill>
                <a:latin typeface="Agrandir Bold"/>
                <a:ea typeface="Agrandir Bold"/>
                <a:cs typeface="Agrandir Bold"/>
                <a:sym typeface="Agrandir Bold"/>
              </a:rPr>
              <a:t>pelanggan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memiliki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pendapatan</a:t>
            </a:r>
            <a:r>
              <a:rPr lang="en-US" sz="1200" b="1" dirty="0">
                <a:solidFill>
                  <a:srgbClr val="000000"/>
                </a:solidFill>
                <a:latin typeface="Agrandir Bold"/>
                <a:ea typeface="Agrandir Bold"/>
                <a:cs typeface="Agrandir Bold"/>
                <a:sym typeface="Agrandir Bold"/>
              </a:rPr>
              <a:t> yang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tinggi</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hanya</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sebagian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kecil</a:t>
            </a:r>
            <a:r>
              <a:rPr lang="en-US" sz="1200" b="1" dirty="0">
                <a:solidFill>
                  <a:srgbClr val="000000"/>
                </a:solidFill>
                <a:latin typeface="Agrandir Bold"/>
                <a:ea typeface="Agrandir Bold"/>
                <a:cs typeface="Agrandir Bold"/>
                <a:sym typeface="Agrandir Bold"/>
              </a:rPr>
              <a:t> (2,27%) yang </a:t>
            </a:r>
            <a:r>
              <a:rPr lang="en-US" sz="1200" b="1" dirty="0" err="1">
                <a:solidFill>
                  <a:srgbClr val="000000"/>
                </a:solidFill>
                <a:latin typeface="Agrandir Bold"/>
                <a:ea typeface="Agrandir Bold"/>
                <a:cs typeface="Agrandir Bold"/>
                <a:sym typeface="Agrandir Bold"/>
              </a:rPr>
              <a:t>berpenghasilan</a:t>
            </a:r>
            <a:r>
              <a:rPr lang="en-US" sz="1200" b="1" dirty="0">
                <a:solidFill>
                  <a:srgbClr val="000000"/>
                </a:solidFill>
                <a:latin typeface="Agrandir Bold"/>
                <a:ea typeface="Agrandir Bold"/>
                <a:cs typeface="Agrandir Bold"/>
                <a:sym typeface="Agrandir Bold"/>
              </a:rPr>
              <a:t> $0-$4.000 per </a:t>
            </a:r>
            <a:r>
              <a:rPr lang="en-US" sz="1200" b="1" dirty="0" err="1">
                <a:solidFill>
                  <a:srgbClr val="000000"/>
                </a:solidFill>
                <a:latin typeface="Agrandir Bold"/>
                <a:ea typeface="Agrandir Bold"/>
                <a:cs typeface="Agrandir Bold"/>
                <a:sym typeface="Agrandir Bold"/>
              </a:rPr>
              <a:t>tahun</a:t>
            </a:r>
            <a:r>
              <a:rPr lang="en-US" sz="1200" b="1" dirty="0">
                <a:solidFill>
                  <a:srgbClr val="000000"/>
                </a:solidFill>
                <a:latin typeface="Agrandir Bold"/>
                <a:ea typeface="Agrandir Bold"/>
                <a:cs typeface="Agrandir Bold"/>
                <a:sym typeface="Agrandir Bold"/>
              </a:rPr>
              <a:t>, dan </a:t>
            </a:r>
            <a:r>
              <a:rPr lang="en-US" sz="1200" b="1" dirty="0" err="1">
                <a:solidFill>
                  <a:srgbClr val="000000"/>
                </a:solidFill>
                <a:latin typeface="Agrandir Bold"/>
                <a:ea typeface="Agrandir Bold"/>
                <a:cs typeface="Agrandir Bold"/>
                <a:sym typeface="Agrandir Bold"/>
              </a:rPr>
              <a:t>proporsi</a:t>
            </a:r>
            <a:r>
              <a:rPr lang="en-US" sz="1200" b="1" dirty="0">
                <a:solidFill>
                  <a:srgbClr val="000000"/>
                </a:solidFill>
                <a:latin typeface="Agrandir Bold"/>
                <a:ea typeface="Agrandir Bold"/>
                <a:cs typeface="Agrandir Bold"/>
                <a:sym typeface="Agrandir Bold"/>
              </a:rPr>
              <a:t> yang </a:t>
            </a:r>
            <a:r>
              <a:rPr lang="en-US" sz="1200" b="1" dirty="0" err="1">
                <a:solidFill>
                  <a:srgbClr val="000000"/>
                </a:solidFill>
                <a:latin typeface="Agrandir Bold"/>
                <a:ea typeface="Agrandir Bold"/>
                <a:cs typeface="Agrandir Bold"/>
                <a:sym typeface="Agrandir Bold"/>
              </a:rPr>
              <a:t>signifikan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berpenghasilan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lebih</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dari</a:t>
            </a:r>
            <a:r>
              <a:rPr lang="en-US" sz="1200" b="1" dirty="0">
                <a:solidFill>
                  <a:srgbClr val="000000"/>
                </a:solidFill>
                <a:latin typeface="Agrandir Bold"/>
                <a:ea typeface="Agrandir Bold"/>
                <a:cs typeface="Agrandir Bold"/>
                <a:sym typeface="Agrandir Bold"/>
              </a:rPr>
              <a:t> $80.000 per </a:t>
            </a:r>
            <a:r>
              <a:rPr lang="en-US" sz="1200" b="1" dirty="0" err="1">
                <a:solidFill>
                  <a:srgbClr val="000000"/>
                </a:solidFill>
                <a:latin typeface="Agrandir Bold"/>
                <a:ea typeface="Agrandir Bold"/>
                <a:cs typeface="Agrandir Bold"/>
                <a:sym typeface="Agrandir Bold"/>
              </a:rPr>
              <a:t>tahun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dibandingkan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dengan</a:t>
            </a:r>
            <a:r>
              <a:rPr lang="en-US" sz="1200" b="1" dirty="0">
                <a:solidFill>
                  <a:srgbClr val="000000"/>
                </a:solidFill>
                <a:latin typeface="Agrandir Bold"/>
                <a:ea typeface="Agrandir Bold"/>
                <a:cs typeface="Agrandir Bold"/>
                <a:sym typeface="Agrandir Bold"/>
              </a:rPr>
              <a:t> </a:t>
            </a:r>
            <a:r>
              <a:rPr lang="en-US" sz="1200" b="1" dirty="0" err="1">
                <a:solidFill>
                  <a:srgbClr val="000000"/>
                </a:solidFill>
                <a:latin typeface="Agrandir Bold"/>
                <a:ea typeface="Agrandir Bold"/>
                <a:cs typeface="Agrandir Bold"/>
                <a:sym typeface="Agrandir Bold"/>
              </a:rPr>
              <a:t>segmen</a:t>
            </a:r>
            <a:r>
              <a:rPr lang="en-US" sz="1200" b="1" dirty="0">
                <a:solidFill>
                  <a:srgbClr val="000000"/>
                </a:solidFill>
                <a:latin typeface="Agrandir Bold"/>
                <a:ea typeface="Agrandir Bold"/>
                <a:cs typeface="Agrandir Bold"/>
                <a:sym typeface="Agrandir Bold"/>
              </a:rPr>
              <a:t> 2 dan 3.</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18</a:t>
            </a:fld>
            <a:endParaRPr lang="id-ID"/>
          </a:p>
        </p:txBody>
      </p:sp>
    </p:spTree>
    <p:extLst>
      <p:ext uri="{BB962C8B-B14F-4D97-AF65-F5344CB8AC3E}">
        <p14:creationId xmlns:p14="http://schemas.microsoft.com/office/powerpoint/2010/main" val="1740721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582932" lvl="1" indent="-291466" algn="l">
              <a:lnSpc>
                <a:spcPts val="3780"/>
              </a:lnSpc>
              <a:spcBef>
                <a:spcPct val="0"/>
              </a:spcBef>
              <a:buFont typeface="Arial"/>
              <a:buChar char="•"/>
            </a:pPr>
            <a:r>
              <a:rPr lang="id-ID" dirty="0"/>
              <a:t>Pada Grafik </a:t>
            </a:r>
            <a:r>
              <a:rPr lang="id-ID" dirty="0" err="1"/>
              <a:t>diatas</a:t>
            </a:r>
            <a:r>
              <a:rPr lang="id-ID" dirty="0"/>
              <a:t> </a:t>
            </a:r>
            <a:r>
              <a:rPr lang="en-US" sz="2700" b="1" dirty="0" err="1">
                <a:solidFill>
                  <a:srgbClr val="000000"/>
                </a:solidFill>
                <a:latin typeface="Agrandir Bold"/>
                <a:ea typeface="Agrandir Bold"/>
                <a:cs typeface="Agrandir Bold"/>
                <a:sym typeface="Agrandir Bold"/>
              </a:rPr>
              <a:t>Secara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keseluruhan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cenderung</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mengalokasikan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sebagian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besar</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pengeluaran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mereka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untuk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produk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anggur</a:t>
            </a:r>
            <a:r>
              <a:rPr lang="en-US" sz="2700" b="1" dirty="0">
                <a:solidFill>
                  <a:srgbClr val="000000"/>
                </a:solidFill>
                <a:latin typeface="Agrandir Bold"/>
                <a:ea typeface="Agrandir Bold"/>
                <a:cs typeface="Agrandir Bold"/>
                <a:sym typeface="Agrandir Bold"/>
              </a:rPr>
              <a:t>.</a:t>
            </a:r>
          </a:p>
          <a:p>
            <a:pPr algn="l">
              <a:lnSpc>
                <a:spcPts val="3780"/>
              </a:lnSpc>
              <a:spcBef>
                <a:spcPct val="0"/>
              </a:spcBef>
            </a:pPr>
            <a:endParaRPr lang="en-US" sz="2700" b="1" dirty="0">
              <a:solidFill>
                <a:srgbClr val="000000"/>
              </a:solidFill>
              <a:latin typeface="Agrandir Bold"/>
              <a:ea typeface="Agrandir Bold"/>
              <a:cs typeface="Agrandir Bold"/>
              <a:sym typeface="Agrandir Bold"/>
            </a:endParaRPr>
          </a:p>
          <a:p>
            <a:pPr marL="582932" lvl="1" indent="-291466" algn="l">
              <a:lnSpc>
                <a:spcPts val="3780"/>
              </a:lnSpc>
              <a:spcBef>
                <a:spcPct val="0"/>
              </a:spcBef>
              <a:buFont typeface="Arial"/>
              <a:buChar char="•"/>
            </a:pPr>
            <a:r>
              <a:rPr lang="en-US" sz="2700" b="1" dirty="0">
                <a:solidFill>
                  <a:srgbClr val="000000"/>
                </a:solidFill>
                <a:latin typeface="Agrandir Bold"/>
                <a:ea typeface="Agrandir Bold"/>
                <a:cs typeface="Agrandir Bold"/>
                <a:sym typeface="Agrandir Bold"/>
              </a:rPr>
              <a:t>Calon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menunjukkan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minat</a:t>
            </a:r>
            <a:r>
              <a:rPr lang="en-US" sz="2700" b="1" dirty="0">
                <a:solidFill>
                  <a:srgbClr val="000000"/>
                </a:solidFill>
                <a:latin typeface="Agrandir Bold"/>
                <a:ea typeface="Agrandir Bold"/>
                <a:cs typeface="Agrandir Bold"/>
                <a:sym typeface="Agrandir Bold"/>
              </a:rPr>
              <a:t> yang </a:t>
            </a:r>
            <a:r>
              <a:rPr lang="en-US" sz="2700" b="1" dirty="0" err="1">
                <a:solidFill>
                  <a:srgbClr val="000000"/>
                </a:solidFill>
                <a:latin typeface="Agrandir Bold"/>
                <a:ea typeface="Agrandir Bold"/>
                <a:cs typeface="Agrandir Bold"/>
                <a:sym typeface="Agrandir Bold"/>
              </a:rPr>
              <a:t>lebih</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tinggi</a:t>
            </a:r>
            <a:r>
              <a:rPr lang="en-US" sz="2700" b="1" dirty="0">
                <a:solidFill>
                  <a:srgbClr val="000000"/>
                </a:solidFill>
                <a:latin typeface="Agrandir Bold"/>
                <a:ea typeface="Agrandir Bold"/>
                <a:cs typeface="Agrandir Bold"/>
                <a:sym typeface="Agrandir Bold"/>
              </a:rPr>
              <a:t> pada </a:t>
            </a:r>
            <a:r>
              <a:rPr lang="en-US" sz="2700" b="1" dirty="0" err="1">
                <a:solidFill>
                  <a:srgbClr val="000000"/>
                </a:solidFill>
                <a:latin typeface="Agrandir Bold"/>
                <a:ea typeface="Agrandir Bold"/>
                <a:cs typeface="Agrandir Bold"/>
                <a:sym typeface="Agrandir Bold"/>
              </a:rPr>
              <a:t>produk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anggur</a:t>
            </a:r>
            <a:r>
              <a:rPr lang="en-US" sz="2700" b="1" dirty="0">
                <a:solidFill>
                  <a:srgbClr val="000000"/>
                </a:solidFill>
                <a:latin typeface="Agrandir Bold"/>
                <a:ea typeface="Agrandir Bold"/>
                <a:cs typeface="Agrandir Bold"/>
                <a:sym typeface="Agrandir Bold"/>
              </a:rPr>
              <a:t> dan </a:t>
            </a:r>
            <a:r>
              <a:rPr lang="en-US" sz="2700" b="1" dirty="0" err="1">
                <a:solidFill>
                  <a:srgbClr val="000000"/>
                </a:solidFill>
                <a:latin typeface="Agrandir Bold"/>
                <a:ea typeface="Agrandir Bold"/>
                <a:cs typeface="Agrandir Bold"/>
                <a:sym typeface="Agrandir Bold"/>
              </a:rPr>
              <a:t>daging</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sementara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minat</a:t>
            </a:r>
            <a:r>
              <a:rPr lang="en-US" sz="2700" b="1" dirty="0">
                <a:solidFill>
                  <a:srgbClr val="000000"/>
                </a:solidFill>
                <a:latin typeface="Agrandir Bold"/>
                <a:ea typeface="Agrandir Bold"/>
                <a:cs typeface="Agrandir Bold"/>
                <a:sym typeface="Agrandir Bold"/>
              </a:rPr>
              <a:t> yang </a:t>
            </a:r>
            <a:r>
              <a:rPr lang="en-US" sz="2700" b="1" dirty="0" err="1">
                <a:solidFill>
                  <a:srgbClr val="000000"/>
                </a:solidFill>
                <a:latin typeface="Agrandir Bold"/>
                <a:ea typeface="Agrandir Bold"/>
                <a:cs typeface="Agrandir Bold"/>
                <a:sym typeface="Agrandir Bold"/>
              </a:rPr>
              <a:t>lebih</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rendah</a:t>
            </a:r>
            <a:r>
              <a:rPr lang="en-US" sz="2700" b="1" dirty="0">
                <a:solidFill>
                  <a:srgbClr val="000000"/>
                </a:solidFill>
                <a:latin typeface="Agrandir Bold"/>
                <a:ea typeface="Agrandir Bold"/>
                <a:cs typeface="Agrandir Bold"/>
                <a:sym typeface="Agrandir Bold"/>
              </a:rPr>
              <a:t> pada </a:t>
            </a:r>
            <a:r>
              <a:rPr lang="en-US" sz="2700" b="1" dirty="0" err="1">
                <a:solidFill>
                  <a:srgbClr val="000000"/>
                </a:solidFill>
                <a:latin typeface="Agrandir Bold"/>
                <a:ea typeface="Agrandir Bold"/>
                <a:cs typeface="Agrandir Bold"/>
                <a:sym typeface="Agrandir Bold"/>
              </a:rPr>
              <a:t>emas</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dibandingkan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dengan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di </a:t>
            </a:r>
            <a:r>
              <a:rPr lang="en-US" sz="2700" b="1" dirty="0" err="1">
                <a:solidFill>
                  <a:srgbClr val="000000"/>
                </a:solidFill>
                <a:latin typeface="Agrandir Bold"/>
                <a:ea typeface="Agrandir Bold"/>
                <a:cs typeface="Agrandir Bold"/>
                <a:sym typeface="Agrandir Bold"/>
              </a:rPr>
              <a:t>segmen</a:t>
            </a:r>
            <a:r>
              <a:rPr lang="en-US" sz="2700" b="1" dirty="0">
                <a:solidFill>
                  <a:srgbClr val="000000"/>
                </a:solidFill>
                <a:latin typeface="Agrandir Bold"/>
                <a:ea typeface="Agrandir Bold"/>
                <a:cs typeface="Agrandir Bold"/>
                <a:sym typeface="Agrandir Bold"/>
              </a:rPr>
              <a:t> 2 dan 3.</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19</a:t>
            </a:fld>
            <a:endParaRPr lang="id-ID"/>
          </a:p>
        </p:txBody>
      </p:sp>
    </p:spTree>
    <p:extLst>
      <p:ext uri="{BB962C8B-B14F-4D97-AF65-F5344CB8AC3E}">
        <p14:creationId xmlns:p14="http://schemas.microsoft.com/office/powerpoint/2010/main" val="804602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647700" lvl="1" indent="-323850" algn="l">
              <a:lnSpc>
                <a:spcPts val="4200"/>
              </a:lnSpc>
              <a:spcBef>
                <a:spcPct val="0"/>
              </a:spcBef>
              <a:buFont typeface="Arial"/>
              <a:buChar char="•"/>
            </a:pPr>
            <a:r>
              <a:rPr lang="id-ID" dirty="0"/>
              <a:t>Pada Grafik </a:t>
            </a:r>
            <a:r>
              <a:rPr lang="id-ID" dirty="0" err="1"/>
              <a:t>diatas</a:t>
            </a:r>
            <a:r>
              <a:rPr lang="id-ID" dirty="0"/>
              <a:t> </a:t>
            </a:r>
          </a:p>
          <a:p>
            <a:pPr marL="323850" lvl="1" indent="0" algn="l">
              <a:lnSpc>
                <a:spcPts val="4200"/>
              </a:lnSpc>
              <a:spcBef>
                <a:spcPct val="0"/>
              </a:spcBef>
              <a:buFont typeface="Arial"/>
              <a:buNone/>
            </a:pP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yang paling </a:t>
            </a:r>
            <a:r>
              <a:rPr lang="en-US" sz="3000" b="1" dirty="0" err="1">
                <a:solidFill>
                  <a:srgbClr val="000000"/>
                </a:solidFill>
                <a:latin typeface="Agrandir Bold"/>
                <a:ea typeface="Agrandir Bold"/>
                <a:cs typeface="Agrandir Bold"/>
                <a:sym typeface="Agrandir Bold"/>
              </a:rPr>
              <a:t>disukai</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di </a:t>
            </a:r>
            <a:r>
              <a:rPr lang="en-US" sz="3000" b="1" dirty="0" err="1">
                <a:solidFill>
                  <a:srgbClr val="000000"/>
                </a:solidFill>
                <a:latin typeface="Agrandir Bold"/>
                <a:ea typeface="Agrandir Bold"/>
                <a:cs typeface="Agrandir Bold"/>
                <a:sym typeface="Agrandir Bold"/>
              </a:rPr>
              <a:t>semua</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adalah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toko</a:t>
            </a:r>
            <a:r>
              <a:rPr lang="en-US" sz="3000" b="1" dirty="0">
                <a:solidFill>
                  <a:srgbClr val="000000"/>
                </a:solidFill>
                <a:latin typeface="Agrandir Bold"/>
                <a:ea typeface="Agrandir Bold"/>
                <a:cs typeface="Agrandir Bold"/>
                <a:sym typeface="Agrandir Bold"/>
              </a:rPr>
              <a:t>. </a:t>
            </a:r>
          </a:p>
          <a:p>
            <a:pPr algn="l">
              <a:lnSpc>
                <a:spcPts val="4200"/>
              </a:lnSpc>
              <a:spcBef>
                <a:spcPct val="0"/>
              </a:spcBef>
            </a:pPr>
            <a:endParaRPr lang="en-US" sz="3000" b="1" dirty="0">
              <a:solidFill>
                <a:srgbClr val="000000"/>
              </a:solidFill>
              <a:latin typeface="Agrandir Bold"/>
              <a:ea typeface="Agrandir Bold"/>
              <a:cs typeface="Agrandir Bold"/>
              <a:sym typeface="Agrandir Bold"/>
            </a:endParaRP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Calon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menunjukkan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minat</a:t>
            </a:r>
            <a:r>
              <a:rPr lang="en-US" sz="3000" b="1" dirty="0">
                <a:solidFill>
                  <a:srgbClr val="000000"/>
                </a:solidFill>
                <a:latin typeface="Agrandir Bold"/>
                <a:ea typeface="Agrandir Bold"/>
                <a:cs typeface="Agrandir Bold"/>
                <a:sym typeface="Agrandir Bold"/>
              </a:rPr>
              <a:t> yang </a:t>
            </a:r>
            <a:r>
              <a:rPr lang="en-US" sz="3000" b="1" dirty="0" err="1">
                <a:solidFill>
                  <a:srgbClr val="000000"/>
                </a:solidFill>
                <a:latin typeface="Agrandir Bold"/>
                <a:ea typeface="Agrandir Bold"/>
                <a:cs typeface="Agrandir Bold"/>
                <a:sym typeface="Agrandir Bold"/>
              </a:rPr>
              <a:t>lebih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tinggi</a:t>
            </a:r>
            <a:r>
              <a:rPr lang="en-US" sz="3000" b="1" dirty="0">
                <a:solidFill>
                  <a:srgbClr val="000000"/>
                </a:solidFill>
                <a:latin typeface="Agrandir Bold"/>
                <a:ea typeface="Agrandir Bold"/>
                <a:cs typeface="Agrandir Bold"/>
                <a:sym typeface="Agrandir Bold"/>
              </a:rPr>
              <a:t> pada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katalog</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dibandingkan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dengan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2 dan 3.</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20</a:t>
            </a:fld>
            <a:endParaRPr lang="id-ID"/>
          </a:p>
        </p:txBody>
      </p:sp>
    </p:spTree>
    <p:extLst>
      <p:ext uri="{BB962C8B-B14F-4D97-AF65-F5344CB8AC3E}">
        <p14:creationId xmlns:p14="http://schemas.microsoft.com/office/powerpoint/2010/main" val="163107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Dengan menganalisis Data Supermarket </a:t>
            </a:r>
            <a:r>
              <a:rPr lang="id-ID" dirty="0" err="1"/>
              <a:t>diperkukan</a:t>
            </a:r>
            <a:r>
              <a:rPr lang="id-ID" dirty="0"/>
              <a:t> untuk mengetahui </a:t>
            </a:r>
            <a:r>
              <a:rPr lang="en-US" sz="1200" b="1" dirty="0" err="1">
                <a:solidFill>
                  <a:srgbClr val="4B4877"/>
                </a:solidFill>
                <a:latin typeface="Agrandir Bold"/>
                <a:ea typeface="Agrandir Bold"/>
                <a:cs typeface="Agrandir Bold"/>
                <a:sym typeface="Agrandir Bold"/>
              </a:rPr>
              <a:t>pola</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perilaku</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pelanggan</a:t>
            </a:r>
            <a:r>
              <a:rPr lang="id-ID" sz="1200" b="1" dirty="0">
                <a:solidFill>
                  <a:srgbClr val="4B4877"/>
                </a:solidFill>
                <a:latin typeface="Agrandir Bold"/>
                <a:ea typeface="Agrandir Bold"/>
                <a:cs typeface="Agrandir Bold"/>
                <a:sym typeface="Agrandir Bold"/>
              </a:rPr>
              <a:t> yang nantinya dapat meningkatkan pendapatan supermarket berdasarkan </a:t>
            </a:r>
            <a:r>
              <a:rPr lang="en-US" sz="1200" b="1" dirty="0" err="1">
                <a:solidFill>
                  <a:srgbClr val="4B4877"/>
                </a:solidFill>
                <a:latin typeface="Agrandir Bold"/>
                <a:ea typeface="Agrandir Bold"/>
                <a:cs typeface="Agrandir Bold"/>
                <a:sym typeface="Agrandir Bold"/>
              </a:rPr>
              <a:t>segmentasi</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pelanggan</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preferensi</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produk</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optimalisasi</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kampanye</a:t>
            </a:r>
            <a:r>
              <a:rPr lang="en-US" sz="1200" b="1" dirty="0">
                <a:solidFill>
                  <a:srgbClr val="4B4877"/>
                </a:solidFill>
                <a:latin typeface="Agrandir Bold"/>
                <a:ea typeface="Agrandir Bold"/>
                <a:cs typeface="Agrandir Bold"/>
                <a:sym typeface="Agrandir Bold"/>
              </a:rPr>
              <a:t>, dan </a:t>
            </a:r>
            <a:r>
              <a:rPr lang="en-US" sz="1200" b="1" dirty="0" err="1">
                <a:solidFill>
                  <a:srgbClr val="4B4877"/>
                </a:solidFill>
                <a:latin typeface="Agrandir Bold"/>
                <a:ea typeface="Agrandir Bold"/>
                <a:cs typeface="Agrandir Bold"/>
                <a:sym typeface="Agrandir Bold"/>
              </a:rPr>
              <a:t>penyesuaian</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saluran</a:t>
            </a:r>
            <a:r>
              <a:rPr lang="en-US" sz="1200" b="1" dirty="0">
                <a:solidFill>
                  <a:srgbClr val="4B4877"/>
                </a:solidFill>
                <a:latin typeface="Agrandir Bold"/>
                <a:ea typeface="Agrandir Bold"/>
                <a:cs typeface="Agrandir Bold"/>
                <a:sym typeface="Agrandir Bold"/>
              </a:rPr>
              <a:t> </a:t>
            </a:r>
            <a:r>
              <a:rPr lang="en-US" sz="1200" b="1" dirty="0" err="1">
                <a:solidFill>
                  <a:srgbClr val="4B4877"/>
                </a:solidFill>
                <a:latin typeface="Agrandir Bold"/>
                <a:ea typeface="Agrandir Bold"/>
                <a:cs typeface="Agrandir Bold"/>
                <a:sym typeface="Agrandir Bold"/>
              </a:rPr>
              <a:t>distribusi</a:t>
            </a:r>
            <a:r>
              <a:rPr lang="en-US" sz="1200" b="1" dirty="0">
                <a:solidFill>
                  <a:srgbClr val="4B4877"/>
                </a:solidFill>
                <a:latin typeface="Agrandir Bold"/>
                <a:ea typeface="Agrandir Bold"/>
                <a:cs typeface="Agrandir Bold"/>
                <a:sym typeface="Agrandir Bold"/>
              </a:rPr>
              <a:t>.</a:t>
            </a:r>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a:t>
            </a:fld>
            <a:endParaRPr lang="id-ID"/>
          </a:p>
        </p:txBody>
      </p:sp>
    </p:spTree>
    <p:extLst>
      <p:ext uri="{BB962C8B-B14F-4D97-AF65-F5344CB8AC3E}">
        <p14:creationId xmlns:p14="http://schemas.microsoft.com/office/powerpoint/2010/main" val="592342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Pada </a:t>
            </a:r>
            <a:r>
              <a:rPr lang="id-ID" dirty="0" err="1"/>
              <a:t>heatmap</a:t>
            </a:r>
            <a:r>
              <a:rPr lang="id-ID" dirty="0"/>
              <a:t> </a:t>
            </a:r>
            <a:r>
              <a:rPr lang="id-ID" dirty="0" err="1"/>
              <a:t>diatas</a:t>
            </a:r>
            <a:r>
              <a:rPr lang="id-ID" dirty="0"/>
              <a:t> </a:t>
            </a:r>
          </a:p>
          <a:p>
            <a:pPr marL="367031" lvl="1" indent="-183515" algn="l">
              <a:lnSpc>
                <a:spcPts val="2380"/>
              </a:lnSpc>
              <a:spcBef>
                <a:spcPct val="0"/>
              </a:spcBef>
              <a:buFont typeface="Arial"/>
              <a:buChar char="•"/>
            </a:pPr>
            <a:r>
              <a:rPr lang="en-US" sz="1700" b="1" dirty="0" err="1">
                <a:solidFill>
                  <a:srgbClr val="000000"/>
                </a:solidFill>
                <a:latin typeface="Agrandir Bold"/>
                <a:ea typeface="Agrandir Bold"/>
                <a:cs typeface="Agrandir Bold"/>
                <a:sym typeface="Agrandir Bold"/>
              </a:rPr>
              <a:t>Secara</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keseluruhan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a:t>
            </a:r>
            <a:r>
              <a:rPr lang="en-US" sz="1700" b="1" dirty="0" err="1">
                <a:solidFill>
                  <a:srgbClr val="000000"/>
                </a:solidFill>
                <a:latin typeface="Agrandir Bold"/>
                <a:ea typeface="Agrandir Bold"/>
                <a:cs typeface="Agrandir Bold"/>
                <a:sym typeface="Agrandir Bold"/>
              </a:rPr>
              <a:t>memberikan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dampak</a:t>
            </a:r>
            <a:r>
              <a:rPr lang="en-US" sz="1700" b="1" dirty="0">
                <a:solidFill>
                  <a:srgbClr val="000000"/>
                </a:solidFill>
                <a:latin typeface="Agrandir Bold"/>
                <a:ea typeface="Agrandir Bold"/>
                <a:cs typeface="Agrandir Bold"/>
                <a:sym typeface="Agrandir Bold"/>
              </a:rPr>
              <a:t> yang </a:t>
            </a:r>
            <a:r>
              <a:rPr lang="en-US" sz="1700" b="1" dirty="0" err="1">
                <a:solidFill>
                  <a:srgbClr val="000000"/>
                </a:solidFill>
                <a:latin typeface="Agrandir Bold"/>
                <a:ea typeface="Agrandir Bold"/>
                <a:cs typeface="Agrandir Bold"/>
                <a:sym typeface="Agrandir Bold"/>
              </a:rPr>
              <a:t>signifikan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terhadap</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jumlah</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pengeluaran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untuk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anggur</a:t>
            </a:r>
            <a:r>
              <a:rPr lang="en-US" sz="1700" b="1" dirty="0">
                <a:solidFill>
                  <a:srgbClr val="000000"/>
                </a:solidFill>
                <a:latin typeface="Agrandir Bold"/>
                <a:ea typeface="Agrandir Bold"/>
                <a:cs typeface="Agrandir Bold"/>
                <a:sym typeface="Agrandir Bold"/>
              </a:rPr>
              <a:t> dan </a:t>
            </a:r>
            <a:r>
              <a:rPr lang="en-US" sz="1700" b="1" dirty="0" err="1">
                <a:solidFill>
                  <a:srgbClr val="000000"/>
                </a:solidFill>
                <a:latin typeface="Agrandir Bold"/>
                <a:ea typeface="Agrandir Bold"/>
                <a:cs typeface="Agrandir Bold"/>
                <a:sym typeface="Agrandir Bold"/>
              </a:rPr>
              <a:t>daging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memberikan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kontribusi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terbesar</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terhadap</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nilai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moneter</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dibandingkan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lainnya</a:t>
            </a:r>
            <a:r>
              <a:rPr lang="en-US" sz="1700" b="1" dirty="0">
                <a:solidFill>
                  <a:srgbClr val="000000"/>
                </a:solidFill>
                <a:latin typeface="Agrandir Bold"/>
                <a:ea typeface="Agrandir Bold"/>
                <a:cs typeface="Agrandir Bold"/>
                <a:sym typeface="Agrandir Bold"/>
              </a:rPr>
              <a:t>.</a:t>
            </a:r>
          </a:p>
          <a:p>
            <a:pPr algn="l">
              <a:lnSpc>
                <a:spcPts val="2380"/>
              </a:lnSpc>
              <a:spcBef>
                <a:spcPct val="0"/>
              </a:spcBef>
            </a:pPr>
            <a:endParaRPr lang="en-US" sz="1700" b="1" dirty="0">
              <a:solidFill>
                <a:srgbClr val="000000"/>
              </a:solidFill>
              <a:latin typeface="Agrandir Bold"/>
              <a:ea typeface="Agrandir Bold"/>
              <a:cs typeface="Agrandir Bold"/>
              <a:sym typeface="Agrandir Bold"/>
            </a:endParaRPr>
          </a:p>
          <a:p>
            <a:pPr marL="367031" lvl="1" indent="-183515" algn="l">
              <a:lnSpc>
                <a:spcPts val="2380"/>
              </a:lnSpc>
              <a:spcBef>
                <a:spcPct val="0"/>
              </a:spcBef>
              <a:buFont typeface="Arial"/>
              <a:buChar char="•"/>
            </a:pPr>
            <a:r>
              <a:rPr lang="en-US" sz="1700" b="1" dirty="0">
                <a:solidFill>
                  <a:srgbClr val="000000"/>
                </a:solidFill>
                <a:latin typeface="Agrandir Bold"/>
                <a:ea typeface="Agrandir Bold"/>
                <a:cs typeface="Agrandir Bold"/>
                <a:sym typeface="Agrandir Bold"/>
              </a:rPr>
              <a:t>Calon </a:t>
            </a:r>
            <a:r>
              <a:rPr lang="en-US" sz="1700" b="1" dirty="0" err="1">
                <a:solidFill>
                  <a:srgbClr val="000000"/>
                </a:solidFill>
                <a:latin typeface="Agrandir Bold"/>
                <a:ea typeface="Agrandir Bold"/>
                <a:cs typeface="Agrandir Bold"/>
                <a:sym typeface="Agrandir Bold"/>
              </a:rPr>
              <a:t>pelanggan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cenderung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mendukung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yang </a:t>
            </a:r>
            <a:r>
              <a:rPr lang="en-US" sz="1700" b="1" dirty="0" err="1">
                <a:solidFill>
                  <a:srgbClr val="000000"/>
                </a:solidFill>
                <a:latin typeface="Agrandir Bold"/>
                <a:ea typeface="Agrandir Bold"/>
                <a:cs typeface="Agrandir Bold"/>
                <a:sym typeface="Agrandir Bold"/>
              </a:rPr>
              <a:t>berfokus</a:t>
            </a:r>
            <a:r>
              <a:rPr lang="en-US" sz="1700" b="1" dirty="0">
                <a:solidFill>
                  <a:srgbClr val="000000"/>
                </a:solidFill>
                <a:latin typeface="Agrandir Bold"/>
                <a:ea typeface="Agrandir Bold"/>
                <a:cs typeface="Agrandir Bold"/>
                <a:sym typeface="Agrandir Bold"/>
              </a:rPr>
              <a:t> pada </a:t>
            </a:r>
            <a:r>
              <a:rPr lang="en-US" sz="1700" b="1" dirty="0" err="1">
                <a:solidFill>
                  <a:srgbClr val="000000"/>
                </a:solidFill>
                <a:latin typeface="Agrandir Bold"/>
                <a:ea typeface="Agrandir Bold"/>
                <a:cs typeface="Agrandir Bold"/>
                <a:sym typeface="Agrandir Bold"/>
              </a:rPr>
              <a:t>produk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anggur</a:t>
            </a:r>
            <a:r>
              <a:rPr lang="en-US" sz="1700" b="1" dirty="0">
                <a:solidFill>
                  <a:srgbClr val="000000"/>
                </a:solidFill>
                <a:latin typeface="Agrandir Bold"/>
                <a:ea typeface="Agrandir Bold"/>
                <a:cs typeface="Agrandir Bold"/>
                <a:sym typeface="Agrandir Bold"/>
              </a:rPr>
              <a:t> dan </a:t>
            </a:r>
            <a:r>
              <a:rPr lang="en-US" sz="1700" b="1" dirty="0" err="1">
                <a:solidFill>
                  <a:srgbClr val="000000"/>
                </a:solidFill>
                <a:latin typeface="Agrandir Bold"/>
                <a:ea typeface="Agrandir Bold"/>
                <a:cs typeface="Agrandir Bold"/>
                <a:sym typeface="Agrandir Bold"/>
              </a:rPr>
              <a:t>daging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tidak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seperti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segmen</a:t>
            </a:r>
            <a:r>
              <a:rPr lang="en-US" sz="1700" b="1" dirty="0">
                <a:solidFill>
                  <a:srgbClr val="000000"/>
                </a:solidFill>
                <a:latin typeface="Agrandir Bold"/>
                <a:ea typeface="Agrandir Bold"/>
                <a:cs typeface="Agrandir Bold"/>
                <a:sym typeface="Agrandir Bold"/>
              </a:rPr>
              <a:t> lain yang </a:t>
            </a:r>
            <a:r>
              <a:rPr lang="en-US" sz="1700" b="1" dirty="0" err="1">
                <a:solidFill>
                  <a:srgbClr val="000000"/>
                </a:solidFill>
                <a:latin typeface="Agrandir Bold"/>
                <a:ea typeface="Agrandir Bold"/>
                <a:cs typeface="Agrandir Bold"/>
                <a:sym typeface="Agrandir Bold"/>
              </a:rPr>
              <a:t>menolak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dan </a:t>
            </a:r>
            <a:r>
              <a:rPr lang="en-US" sz="1700" b="1" dirty="0" err="1">
                <a:solidFill>
                  <a:srgbClr val="000000"/>
                </a:solidFill>
                <a:latin typeface="Agrandir Bold"/>
                <a:ea typeface="Agrandir Bold"/>
                <a:cs typeface="Agrandir Bold"/>
                <a:sym typeface="Agrandir Bold"/>
              </a:rPr>
              <a:t>lebih</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berfokus</a:t>
            </a:r>
            <a:r>
              <a:rPr lang="en-US" sz="1700" b="1" dirty="0">
                <a:solidFill>
                  <a:srgbClr val="000000"/>
                </a:solidFill>
                <a:latin typeface="Agrandir Bold"/>
                <a:ea typeface="Agrandir Bold"/>
                <a:cs typeface="Agrandir Bold"/>
                <a:sym typeface="Agrandir Bold"/>
              </a:rPr>
              <a:t> pada </a:t>
            </a:r>
            <a:r>
              <a:rPr lang="en-US" sz="1700" b="1" dirty="0" err="1">
                <a:solidFill>
                  <a:srgbClr val="000000"/>
                </a:solidFill>
                <a:latin typeface="Agrandir Bold"/>
                <a:ea typeface="Agrandir Bold"/>
                <a:cs typeface="Agrandir Bold"/>
                <a:sym typeface="Agrandir Bold"/>
              </a:rPr>
              <a:t>produk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emas</a:t>
            </a:r>
            <a:r>
              <a:rPr lang="en-US" sz="1700" b="1" dirty="0">
                <a:solidFill>
                  <a:srgbClr val="000000"/>
                </a:solidFill>
                <a:latin typeface="Agrandir Bold"/>
                <a:ea typeface="Agrandir Bold"/>
                <a:cs typeface="Agrandir Bold"/>
                <a:sym typeface="Agrandir Bold"/>
              </a:rPr>
              <a:t>.</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21</a:t>
            </a:fld>
            <a:endParaRPr lang="id-ID"/>
          </a:p>
        </p:txBody>
      </p:sp>
    </p:spTree>
    <p:extLst>
      <p:ext uri="{BB962C8B-B14F-4D97-AF65-F5344CB8AC3E}">
        <p14:creationId xmlns:p14="http://schemas.microsoft.com/office/powerpoint/2010/main" val="42076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Pada Grafik </a:t>
            </a:r>
            <a:r>
              <a:rPr lang="id-ID" dirty="0" err="1"/>
              <a:t>diatas</a:t>
            </a:r>
            <a:endParaRPr lang="id-ID" dirty="0"/>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Toko </a:t>
            </a:r>
            <a:r>
              <a:rPr lang="en-US" sz="3000" b="1" dirty="0" err="1">
                <a:solidFill>
                  <a:srgbClr val="000000"/>
                </a:solidFill>
                <a:latin typeface="Agrandir Bold"/>
                <a:ea typeface="Agrandir Bold"/>
                <a:cs typeface="Agrandir Bold"/>
                <a:sym typeface="Agrandir Bold"/>
              </a:rPr>
              <a:t>merupakan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yang paling </a:t>
            </a:r>
            <a:r>
              <a:rPr lang="en-US" sz="3000" b="1" dirty="0" err="1">
                <a:solidFill>
                  <a:srgbClr val="000000"/>
                </a:solidFill>
                <a:latin typeface="Agrandir Bold"/>
                <a:ea typeface="Agrandir Bold"/>
                <a:cs typeface="Agrandir Bold"/>
                <a:sym typeface="Agrandir Bold"/>
              </a:rPr>
              <a:t>disukai</a:t>
            </a:r>
            <a:r>
              <a:rPr lang="en-US" sz="3000" b="1" dirty="0">
                <a:solidFill>
                  <a:srgbClr val="000000"/>
                </a:solidFill>
                <a:latin typeface="Agrandir Bold"/>
                <a:ea typeface="Agrandir Bold"/>
                <a:cs typeface="Agrandir Bold"/>
                <a:sym typeface="Agrandir Bold"/>
              </a:rPr>
              <a:t> oleh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di </a:t>
            </a:r>
            <a:r>
              <a:rPr lang="en-US" sz="3000" b="1" dirty="0" err="1">
                <a:solidFill>
                  <a:srgbClr val="000000"/>
                </a:solidFill>
                <a:latin typeface="Agrandir Bold"/>
                <a:ea typeface="Agrandir Bold"/>
                <a:cs typeface="Agrandir Bold"/>
                <a:sym typeface="Agrandir Bold"/>
              </a:rPr>
              <a:t>semua</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a:t>
            </a: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 Calon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menunjukkan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minat</a:t>
            </a:r>
            <a:r>
              <a:rPr lang="en-US" sz="3000" b="1" dirty="0">
                <a:solidFill>
                  <a:srgbClr val="000000"/>
                </a:solidFill>
                <a:latin typeface="Agrandir Bold"/>
                <a:ea typeface="Agrandir Bold"/>
                <a:cs typeface="Agrandir Bold"/>
                <a:sym typeface="Agrandir Bold"/>
              </a:rPr>
              <a:t> yang </a:t>
            </a:r>
            <a:r>
              <a:rPr lang="en-US" sz="3000" b="1" dirty="0" err="1">
                <a:solidFill>
                  <a:srgbClr val="000000"/>
                </a:solidFill>
                <a:latin typeface="Agrandir Bold"/>
                <a:ea typeface="Agrandir Bold"/>
                <a:cs typeface="Agrandir Bold"/>
                <a:sym typeface="Agrandir Bold"/>
              </a:rPr>
              <a:t>lebih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tinggi</a:t>
            </a:r>
            <a:r>
              <a:rPr lang="en-US" sz="3000" b="1" dirty="0">
                <a:solidFill>
                  <a:srgbClr val="000000"/>
                </a:solidFill>
                <a:latin typeface="Agrandir Bold"/>
                <a:ea typeface="Agrandir Bold"/>
                <a:cs typeface="Agrandir Bold"/>
                <a:sym typeface="Agrandir Bold"/>
              </a:rPr>
              <a:t> pada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katalog</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dibandingkan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dengan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2 dan 3.</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22</a:t>
            </a:fld>
            <a:endParaRPr lang="id-ID"/>
          </a:p>
        </p:txBody>
      </p:sp>
    </p:spTree>
    <p:extLst>
      <p:ext uri="{BB962C8B-B14F-4D97-AF65-F5344CB8AC3E}">
        <p14:creationId xmlns:p14="http://schemas.microsoft.com/office/powerpoint/2010/main" val="381174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Selanjutnya yang ketiga kesimpulan dengan isi berikut</a:t>
            </a:r>
          </a:p>
        </p:txBody>
      </p:sp>
      <p:sp>
        <p:nvSpPr>
          <p:cNvPr id="4" name="Tampungan Nomor Slide 3"/>
          <p:cNvSpPr>
            <a:spLocks noGrp="1"/>
          </p:cNvSpPr>
          <p:nvPr>
            <p:ph type="sldNum" sz="quarter" idx="5"/>
          </p:nvPr>
        </p:nvSpPr>
        <p:spPr/>
        <p:txBody>
          <a:bodyPr/>
          <a:lstStyle/>
          <a:p>
            <a:fld id="{9E592C6E-A53F-4F0A-B4A1-AAC9CFEED155}" type="slidenum">
              <a:rPr lang="id-ID" smtClean="0"/>
              <a:t>23</a:t>
            </a:fld>
            <a:endParaRPr lang="id-ID"/>
          </a:p>
        </p:txBody>
      </p:sp>
    </p:spTree>
    <p:extLst>
      <p:ext uri="{BB962C8B-B14F-4D97-AF65-F5344CB8AC3E}">
        <p14:creationId xmlns:p14="http://schemas.microsoft.com/office/powerpoint/2010/main" val="1157829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algn="l">
              <a:lnSpc>
                <a:spcPts val="2659"/>
              </a:lnSpc>
              <a:spcBef>
                <a:spcPct val="0"/>
              </a:spcBef>
            </a:pPr>
            <a:r>
              <a:rPr lang="en-US" sz="1899" b="1" dirty="0" err="1">
                <a:solidFill>
                  <a:srgbClr val="000000"/>
                </a:solidFill>
                <a:latin typeface="Agrandir Bold"/>
                <a:ea typeface="Agrandir Bold"/>
                <a:cs typeface="Agrandir Bold"/>
                <a:sym typeface="Agrandir Bold"/>
              </a:rPr>
              <a:t>Analisis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dilakukan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pendekatan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segmentasi</a:t>
            </a:r>
            <a:r>
              <a:rPr lang="en-US" sz="1899" b="1" dirty="0">
                <a:solidFill>
                  <a:srgbClr val="000000"/>
                </a:solidFill>
                <a:latin typeface="Agrandir Bold"/>
                <a:ea typeface="Agrandir Bold"/>
                <a:cs typeface="Agrandir Bold"/>
                <a:sym typeface="Agrandir Bold"/>
              </a:rPr>
              <a:t> RFM (Recency, Frequency, Monetary) dan </a:t>
            </a:r>
            <a:r>
              <a:rPr lang="en-US" sz="1899" b="1" dirty="0" err="1">
                <a:solidFill>
                  <a:srgbClr val="000000"/>
                </a:solidFill>
                <a:latin typeface="Agrandir Bold"/>
                <a:ea typeface="Agrandir Bold"/>
                <a:cs typeface="Agrandir Bold"/>
                <a:sym typeface="Agrandir Bold"/>
              </a:rPr>
              <a:t>dilengkapi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analisis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demografis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preferensi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strategi </a:t>
            </a: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distribusi</a:t>
            </a:r>
            <a:r>
              <a:rPr lang="en-US" sz="1899" b="1" dirty="0">
                <a:solidFill>
                  <a:srgbClr val="000000"/>
                </a:solidFill>
                <a:latin typeface="Agrandir Bold"/>
                <a:ea typeface="Agrandir Bold"/>
                <a:cs typeface="Agrandir Bold"/>
                <a:sym typeface="Agrandir Bold"/>
              </a:rPr>
              <a:t>. Hasil yang </a:t>
            </a:r>
            <a:r>
              <a:rPr lang="en-US" sz="1899" b="1" dirty="0" err="1">
                <a:solidFill>
                  <a:srgbClr val="000000"/>
                </a:solidFill>
                <a:latin typeface="Agrandir Bold"/>
                <a:ea typeface="Agrandir Bold"/>
                <a:cs typeface="Agrandir Bold"/>
                <a:sym typeface="Agrandir Bold"/>
              </a:rPr>
              <a:t>diperoleh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adalah</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Profil</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Potensial</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Usia</a:t>
            </a:r>
            <a:r>
              <a:rPr lang="en-US" sz="1899" b="1" dirty="0">
                <a:solidFill>
                  <a:srgbClr val="000000"/>
                </a:solidFill>
                <a:latin typeface="Agrandir Bold"/>
                <a:ea typeface="Agrandir Bold"/>
                <a:cs typeface="Agrandir Bold"/>
                <a:sym typeface="Agrandir Bold"/>
              </a:rPr>
              <a:t>: Calon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lebih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banyak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berada</a:t>
            </a:r>
            <a:r>
              <a:rPr lang="en-US" sz="1899" b="1" dirty="0">
                <a:solidFill>
                  <a:srgbClr val="000000"/>
                </a:solidFill>
                <a:latin typeface="Agrandir Bold"/>
                <a:ea typeface="Agrandir Bold"/>
                <a:cs typeface="Agrandir Bold"/>
                <a:sym typeface="Agrandir Bold"/>
              </a:rPr>
              <a:t> pada </a:t>
            </a:r>
            <a:r>
              <a:rPr lang="en-US" sz="1899" b="1" dirty="0" err="1">
                <a:solidFill>
                  <a:srgbClr val="000000"/>
                </a:solidFill>
                <a:latin typeface="Agrandir Bold"/>
                <a:ea typeface="Agrandir Bold"/>
                <a:cs typeface="Agrandir Bold"/>
                <a:sym typeface="Agrandir Bold"/>
              </a:rPr>
              <a:t>rentang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usia</a:t>
            </a:r>
            <a:r>
              <a:rPr lang="en-US" sz="1899" b="1" dirty="0">
                <a:solidFill>
                  <a:srgbClr val="000000"/>
                </a:solidFill>
                <a:latin typeface="Agrandir Bold"/>
                <a:ea typeface="Agrandir Bold"/>
                <a:cs typeface="Agrandir Bold"/>
                <a:sym typeface="Agrandir Bold"/>
              </a:rPr>
              <a:t> 51–65 </a:t>
            </a:r>
            <a:r>
              <a:rPr lang="en-US" sz="1899" b="1" dirty="0" err="1">
                <a:solidFill>
                  <a:srgbClr val="000000"/>
                </a:solidFill>
                <a:latin typeface="Agrandir Bold"/>
                <a:ea typeface="Agrandir Bold"/>
                <a:cs typeface="Agrandir Bold"/>
                <a:sym typeface="Agrandir Bold"/>
              </a:rPr>
              <a:t>tahun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a:solidFill>
                  <a:srgbClr val="000000"/>
                </a:solidFill>
                <a:latin typeface="Agrandir Bold"/>
                <a:ea typeface="Agrandir Bold"/>
                <a:cs typeface="Agrandir Bold"/>
                <a:sym typeface="Agrandir Bold"/>
              </a:rPr>
              <a:t>Pendidikan: </a:t>
            </a:r>
            <a:r>
              <a:rPr lang="en-US" sz="1899" b="1" dirty="0" err="1">
                <a:solidFill>
                  <a:srgbClr val="000000"/>
                </a:solidFill>
                <a:latin typeface="Agrandir Bold"/>
                <a:ea typeface="Agrandir Bold"/>
                <a:cs typeface="Agrandir Bold"/>
                <a:sym typeface="Agrandir Bold"/>
              </a:rPr>
              <a:t>Didominasi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tingkat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pendidikan</a:t>
            </a:r>
            <a:r>
              <a:rPr lang="en-US" sz="1899" b="1" dirty="0">
                <a:solidFill>
                  <a:srgbClr val="000000"/>
                </a:solidFill>
                <a:latin typeface="Agrandir Bold"/>
                <a:ea typeface="Agrandir Bold"/>
                <a:cs typeface="Agrandir Bold"/>
                <a:sym typeface="Agrandir Bold"/>
              </a:rPr>
              <a:t> PhD.</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Jumlah</a:t>
            </a:r>
            <a:r>
              <a:rPr lang="en-US" sz="1899" b="1" dirty="0">
                <a:solidFill>
                  <a:srgbClr val="000000"/>
                </a:solidFill>
                <a:latin typeface="Agrandir Bold"/>
                <a:ea typeface="Agrandir Bold"/>
                <a:cs typeface="Agrandir Bold"/>
                <a:sym typeface="Agrandir Bold"/>
              </a:rPr>
              <a:t> Anak: Calon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cenderung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tidak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memiliki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anak</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Pendapatan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Pendapatan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tahunan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umumnya</a:t>
            </a:r>
            <a:r>
              <a:rPr lang="en-US" sz="1899" b="1" dirty="0">
                <a:solidFill>
                  <a:srgbClr val="000000"/>
                </a:solidFill>
                <a:latin typeface="Agrandir Bold"/>
                <a:ea typeface="Agrandir Bold"/>
                <a:cs typeface="Agrandir Bold"/>
                <a:sym typeface="Agrandir Bold"/>
              </a:rPr>
              <a:t> di </a:t>
            </a:r>
            <a:r>
              <a:rPr lang="en-US" sz="1899" b="1" dirty="0" err="1">
                <a:solidFill>
                  <a:srgbClr val="000000"/>
                </a:solidFill>
                <a:latin typeface="Agrandir Bold"/>
                <a:ea typeface="Agrandir Bold"/>
                <a:cs typeface="Agrandir Bold"/>
                <a:sym typeface="Agrandir Bold"/>
              </a:rPr>
              <a:t>atas</a:t>
            </a:r>
            <a:r>
              <a:rPr lang="en-US" sz="1899" b="1" dirty="0">
                <a:solidFill>
                  <a:srgbClr val="000000"/>
                </a:solidFill>
                <a:latin typeface="Agrandir Bold"/>
                <a:ea typeface="Agrandir Bold"/>
                <a:cs typeface="Agrandir Bold"/>
                <a:sym typeface="Agrandir Bold"/>
              </a:rPr>
              <a:t> $80.000.</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Preferensi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yang paling </a:t>
            </a:r>
            <a:r>
              <a:rPr lang="en-US" sz="1899" b="1" dirty="0" err="1">
                <a:solidFill>
                  <a:srgbClr val="000000"/>
                </a:solidFill>
                <a:latin typeface="Agrandir Bold"/>
                <a:ea typeface="Agrandir Bold"/>
                <a:cs typeface="Agrandir Bold"/>
                <a:sym typeface="Agrandir Bold"/>
              </a:rPr>
              <a:t>disukai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adalah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anggur</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daging</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emas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kurang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diminati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Efektivitas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ke-5 paling </a:t>
            </a:r>
            <a:r>
              <a:rPr lang="en-US" sz="1899" b="1" dirty="0" err="1">
                <a:solidFill>
                  <a:srgbClr val="000000"/>
                </a:solidFill>
                <a:latin typeface="Agrandir Bold"/>
                <a:ea typeface="Agrandir Bold"/>
                <a:cs typeface="Agrandir Bold"/>
                <a:sym typeface="Agrandir Bold"/>
              </a:rPr>
              <a:t>efektif</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karena</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berkaitan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anggur</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daging</a:t>
            </a:r>
            <a:r>
              <a:rPr lang="en-US" sz="1899" b="1" dirty="0">
                <a:solidFill>
                  <a:srgbClr val="000000"/>
                </a:solidFill>
                <a:latin typeface="Agrandir Bold"/>
                <a:ea typeface="Agrandir Bold"/>
                <a:cs typeface="Agrandir Bold"/>
                <a:sym typeface="Agrandir Bold"/>
              </a:rPr>
              <a:t> yang </a:t>
            </a:r>
            <a:r>
              <a:rPr lang="en-US" sz="1899" b="1" dirty="0" err="1">
                <a:solidFill>
                  <a:srgbClr val="000000"/>
                </a:solidFill>
                <a:latin typeface="Agrandir Bold"/>
                <a:ea typeface="Agrandir Bold"/>
                <a:cs typeface="Agrandir Bold"/>
                <a:sym typeface="Agrandir Bold"/>
              </a:rPr>
              <a:t>sesuai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minat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ini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memiliki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pengaruh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besar</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terhadap</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nilai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pembelian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moneter</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Distribusi</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a:solidFill>
                  <a:srgbClr val="000000"/>
                </a:solidFill>
                <a:latin typeface="Agrandir Bold"/>
                <a:ea typeface="Agrandir Bold"/>
                <a:cs typeface="Agrandir Bold"/>
                <a:sym typeface="Agrandir Bold"/>
              </a:rPr>
              <a:t>Toko </a:t>
            </a:r>
            <a:r>
              <a:rPr lang="en-US" sz="1899" b="1" dirty="0" err="1">
                <a:solidFill>
                  <a:srgbClr val="000000"/>
                </a:solidFill>
                <a:latin typeface="Agrandir Bold"/>
                <a:ea typeface="Agrandir Bold"/>
                <a:cs typeface="Agrandir Bold"/>
                <a:sym typeface="Agrandir Bold"/>
              </a:rPr>
              <a:t>fisik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tetap</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menjadi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favorit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semua</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Katalog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menjadi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tambahan</a:t>
            </a:r>
            <a:r>
              <a:rPr lang="en-US" sz="1899" b="1" dirty="0">
                <a:solidFill>
                  <a:srgbClr val="000000"/>
                </a:solidFill>
                <a:latin typeface="Agrandir Bold"/>
                <a:ea typeface="Agrandir Bold"/>
                <a:cs typeface="Agrandir Bold"/>
                <a:sym typeface="Agrandir Bold"/>
              </a:rPr>
              <a:t> yang </a:t>
            </a:r>
            <a:r>
              <a:rPr lang="en-US" sz="1899" b="1" dirty="0" err="1">
                <a:solidFill>
                  <a:srgbClr val="000000"/>
                </a:solidFill>
                <a:latin typeface="Agrandir Bold"/>
                <a:ea typeface="Agrandir Bold"/>
                <a:cs typeface="Agrandir Bold"/>
                <a:sym typeface="Agrandir Bold"/>
              </a:rPr>
              <a:t>menarik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bagi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lebih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dari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a:t>
            </a:r>
            <a:r>
              <a:rPr lang="en-US" sz="1899" b="1" dirty="0">
                <a:solidFill>
                  <a:srgbClr val="000000"/>
                </a:solidFill>
                <a:latin typeface="Agrandir Bold"/>
                <a:ea typeface="Agrandir Bold"/>
                <a:cs typeface="Agrandir Bold"/>
                <a:sym typeface="Agrandir Bold"/>
              </a:rPr>
              <a:t> lain.</a:t>
            </a:r>
          </a:p>
          <a:p>
            <a:pPr algn="l">
              <a:lnSpc>
                <a:spcPts val="2659"/>
              </a:lnSpc>
              <a:spcBef>
                <a:spcPct val="0"/>
              </a:spcBef>
            </a:pPr>
            <a:endParaRPr lang="en-US" sz="1899" b="1" dirty="0">
              <a:solidFill>
                <a:srgbClr val="000000"/>
              </a:solidFill>
              <a:latin typeface="Agrandir Bold"/>
              <a:ea typeface="Agrandir Bold"/>
              <a:cs typeface="Agrandir Bold"/>
              <a:sym typeface="Agrandir Bold"/>
            </a:endParaRP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24</a:t>
            </a:fld>
            <a:endParaRPr lang="id-ID"/>
          </a:p>
        </p:txBody>
      </p:sp>
    </p:spTree>
    <p:extLst>
      <p:ext uri="{BB962C8B-B14F-4D97-AF65-F5344CB8AC3E}">
        <p14:creationId xmlns:p14="http://schemas.microsoft.com/office/powerpoint/2010/main" val="119149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Lalu selanjutnya yang keempat dengan isi berikut</a:t>
            </a:r>
          </a:p>
        </p:txBody>
      </p:sp>
      <p:sp>
        <p:nvSpPr>
          <p:cNvPr id="4" name="Tampungan Nomor Slide 3"/>
          <p:cNvSpPr>
            <a:spLocks noGrp="1"/>
          </p:cNvSpPr>
          <p:nvPr>
            <p:ph type="sldNum" sz="quarter" idx="5"/>
          </p:nvPr>
        </p:nvSpPr>
        <p:spPr/>
        <p:txBody>
          <a:bodyPr/>
          <a:lstStyle/>
          <a:p>
            <a:fld id="{9E592C6E-A53F-4F0A-B4A1-AAC9CFEED155}" type="slidenum">
              <a:rPr lang="id-ID" smtClean="0"/>
              <a:t>25</a:t>
            </a:fld>
            <a:endParaRPr lang="id-ID"/>
          </a:p>
        </p:txBody>
      </p:sp>
    </p:spTree>
    <p:extLst>
      <p:ext uri="{BB962C8B-B14F-4D97-AF65-F5344CB8AC3E}">
        <p14:creationId xmlns:p14="http://schemas.microsoft.com/office/powerpoint/2010/main" val="2467615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algn="l">
              <a:lnSpc>
                <a:spcPts val="3079"/>
              </a:lnSpc>
              <a:spcBef>
                <a:spcPct val="0"/>
              </a:spcBef>
            </a:pPr>
            <a:r>
              <a:rPr lang="en-US" sz="2199" b="1" dirty="0" err="1">
                <a:solidFill>
                  <a:srgbClr val="000000"/>
                </a:solidFill>
                <a:latin typeface="Agrandir Bold"/>
                <a:ea typeface="Agrandir Bold"/>
                <a:cs typeface="Agrandir Bold"/>
                <a:sym typeface="Agrandir Bold"/>
              </a:rPr>
              <a:t>Berdasarkan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temuan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analisis</a:t>
            </a:r>
            <a:r>
              <a:rPr lang="en-US" sz="2199" b="1" dirty="0">
                <a:solidFill>
                  <a:srgbClr val="000000"/>
                </a:solidFill>
                <a:latin typeface="Agrandir Bold"/>
                <a:ea typeface="Agrandir Bold"/>
                <a:cs typeface="Agrandir Bold"/>
                <a:sym typeface="Agrandir Bold"/>
              </a:rPr>
              <a:t>, strategi </a:t>
            </a:r>
            <a:r>
              <a:rPr lang="en-US" sz="2199" b="1" dirty="0" err="1">
                <a:solidFill>
                  <a:srgbClr val="000000"/>
                </a:solidFill>
                <a:latin typeface="Agrandir Bold"/>
                <a:ea typeface="Agrandir Bold"/>
                <a:cs typeface="Agrandir Bold"/>
                <a:sym typeface="Agrandir Bold"/>
              </a:rPr>
              <a:t>berikut</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disarankan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meningkatkan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pendapatan</a:t>
            </a:r>
            <a:r>
              <a:rPr lang="en-US" sz="2199" b="1" dirty="0">
                <a:solidFill>
                  <a:srgbClr val="000000"/>
                </a:solidFill>
                <a:latin typeface="Agrandir Bold"/>
                <a:ea typeface="Agrandir Bold"/>
                <a:cs typeface="Agrandir Bold"/>
                <a:sym typeface="Agrandir Bold"/>
              </a:rPr>
              <a:t> supermarket:</a:t>
            </a:r>
          </a:p>
          <a:p>
            <a:pPr marL="474979" lvl="1" indent="-237490" algn="l">
              <a:lnSpc>
                <a:spcPts val="3079"/>
              </a:lnSpc>
              <a:spcBef>
                <a:spcPct val="0"/>
              </a:spcBef>
              <a:buAutoNum type="arabicPeriod"/>
            </a:pPr>
            <a:r>
              <a:rPr lang="en-US" sz="2199" b="1" dirty="0">
                <a:solidFill>
                  <a:srgbClr val="000000"/>
                </a:solidFill>
                <a:latin typeface="Agrandir Bold"/>
                <a:ea typeface="Agrandir Bold"/>
                <a:cs typeface="Agrandir Bold"/>
                <a:sym typeface="Agrandir Bold"/>
              </a:rPr>
              <a:t>Targeted Marketing:</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Fokus</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usia</a:t>
            </a:r>
            <a:r>
              <a:rPr lang="en-US" sz="2199" b="1" dirty="0">
                <a:solidFill>
                  <a:srgbClr val="000000"/>
                </a:solidFill>
                <a:latin typeface="Agrandir Bold"/>
                <a:ea typeface="Agrandir Bold"/>
                <a:cs typeface="Agrandir Bold"/>
                <a:sym typeface="Agrandir Bold"/>
              </a:rPr>
              <a:t> 51–65 </a:t>
            </a:r>
            <a:r>
              <a:rPr lang="en-US" sz="2199" b="1" dirty="0" err="1">
                <a:solidFill>
                  <a:srgbClr val="000000"/>
                </a:solidFill>
                <a:latin typeface="Agrandir Bold"/>
                <a:ea typeface="Agrandir Bold"/>
                <a:cs typeface="Agrandir Bold"/>
                <a:sym typeface="Agrandir Bold"/>
              </a:rPr>
              <a:t>tahun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tingkat</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pendidikan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tinggi</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pendapatan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besar</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Gunakan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segmentasi</a:t>
            </a:r>
            <a:r>
              <a:rPr lang="en-US" sz="2199" b="1" dirty="0">
                <a:solidFill>
                  <a:srgbClr val="000000"/>
                </a:solidFill>
                <a:latin typeface="Agrandir Bold"/>
                <a:ea typeface="Agrandir Bold"/>
                <a:cs typeface="Agrandir Bold"/>
                <a:sym typeface="Agrandir Bold"/>
              </a:rPr>
              <a:t> RFM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menyusun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pesan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pemasaran</a:t>
            </a:r>
            <a:r>
              <a:rPr lang="en-US" sz="2199" b="1" dirty="0">
                <a:solidFill>
                  <a:srgbClr val="000000"/>
                </a:solidFill>
                <a:latin typeface="Agrandir Bold"/>
                <a:ea typeface="Agrandir Bold"/>
                <a:cs typeface="Agrandir Bold"/>
                <a:sym typeface="Agrandir Bold"/>
              </a:rPr>
              <a:t> yang </a:t>
            </a:r>
            <a:r>
              <a:rPr lang="en-US" sz="2199" b="1" dirty="0" err="1">
                <a:solidFill>
                  <a:srgbClr val="000000"/>
                </a:solidFill>
                <a:latin typeface="Agrandir Bold"/>
                <a:ea typeface="Agrandir Bold"/>
                <a:cs typeface="Agrandir Bold"/>
                <a:sym typeface="Agrandir Bold"/>
              </a:rPr>
              <a:t>lebih</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relevan</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Optimalisasi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Tingkatkan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promosi</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ketersediaan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anggur</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daging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a:solidFill>
                  <a:srgbClr val="000000"/>
                </a:solidFill>
                <a:latin typeface="Agrandir Bold"/>
                <a:ea typeface="Agrandir Bold"/>
                <a:cs typeface="Agrandir Bold"/>
                <a:sym typeface="Agrandir Bold"/>
              </a:rPr>
              <a:t>Kurangi </a:t>
            </a:r>
            <a:r>
              <a:rPr lang="en-US" sz="2199" b="1" dirty="0" err="1">
                <a:solidFill>
                  <a:srgbClr val="000000"/>
                </a:solidFill>
                <a:latin typeface="Agrandir Bold"/>
                <a:ea typeface="Agrandir Bold"/>
                <a:cs typeface="Agrandir Bold"/>
                <a:sym typeface="Agrandir Bold"/>
              </a:rPr>
              <a:t>promosi</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emas</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terutama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preferensi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berbeda</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Khusus</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Lanjutkan</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perluas</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5, </a:t>
            </a:r>
            <a:r>
              <a:rPr lang="en-US" sz="2199" b="1" dirty="0" err="1">
                <a:solidFill>
                  <a:srgbClr val="000000"/>
                </a:solidFill>
                <a:latin typeface="Agrandir Bold"/>
                <a:ea typeface="Agrandir Bold"/>
                <a:cs typeface="Agrandir Bold"/>
                <a:sym typeface="Agrandir Bold"/>
              </a:rPr>
              <a:t>karena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terbukti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efektif</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terhadap</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Fokuskan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unggulan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anggur</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daging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nilai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moneter</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tinggi</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Penyesuaian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Saluran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Distribusi</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Pertahankan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keberadaan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toko</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fisik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sebagai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saluran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utama</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Perkuat</a:t>
            </a:r>
            <a:r>
              <a:rPr lang="en-US" sz="2199" b="1" dirty="0">
                <a:solidFill>
                  <a:srgbClr val="000000"/>
                </a:solidFill>
                <a:latin typeface="Agrandir Bold"/>
                <a:ea typeface="Agrandir Bold"/>
                <a:cs typeface="Agrandir Bold"/>
                <a:sym typeface="Agrandir Bold"/>
              </a:rPr>
              <a:t> strategi </a:t>
            </a:r>
            <a:r>
              <a:rPr lang="en-US" sz="2199" b="1" dirty="0" err="1">
                <a:solidFill>
                  <a:srgbClr val="000000"/>
                </a:solidFill>
                <a:latin typeface="Agrandir Bold"/>
                <a:ea typeface="Agrandir Bold"/>
                <a:cs typeface="Agrandir Bold"/>
                <a:sym typeface="Agrandir Bold"/>
              </a:rPr>
              <a:t>penjualan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melalui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katalog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misalnya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melalui</a:t>
            </a:r>
            <a:r>
              <a:rPr lang="en-US" sz="2199" b="1" dirty="0">
                <a:solidFill>
                  <a:srgbClr val="000000"/>
                </a:solidFill>
                <a:latin typeface="Agrandir Bold"/>
                <a:ea typeface="Agrandir Bold"/>
                <a:cs typeface="Agrandir Bold"/>
                <a:sym typeface="Agrandir Bold"/>
              </a:rPr>
              <a:t> direct mail </a:t>
            </a:r>
            <a:r>
              <a:rPr lang="en-US" sz="2199" b="1" dirty="0" err="1">
                <a:solidFill>
                  <a:srgbClr val="000000"/>
                </a:solidFill>
                <a:latin typeface="Agrandir Bold"/>
                <a:ea typeface="Agrandir Bold"/>
                <a:cs typeface="Agrandir Bold"/>
                <a:sym typeface="Agrandir Bold"/>
              </a:rPr>
              <a:t>atau</a:t>
            </a:r>
            <a:r>
              <a:rPr lang="en-US" sz="2199" b="1" dirty="0">
                <a:solidFill>
                  <a:srgbClr val="000000"/>
                </a:solidFill>
                <a:latin typeface="Agrandir Bold"/>
                <a:ea typeface="Agrandir Bold"/>
                <a:cs typeface="Agrandir Bold"/>
                <a:sym typeface="Agrandir Bold"/>
              </a:rPr>
              <a:t> e-catalog), </a:t>
            </a:r>
            <a:r>
              <a:rPr lang="en-US" sz="2199" b="1" dirty="0" err="1">
                <a:solidFill>
                  <a:srgbClr val="000000"/>
                </a:solidFill>
                <a:latin typeface="Agrandir Bold"/>
                <a:ea typeface="Agrandir Bold"/>
                <a:cs typeface="Agrandir Bold"/>
                <a:sym typeface="Agrandir Bold"/>
              </a:rPr>
              <a:t>karena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disukai</a:t>
            </a:r>
            <a:r>
              <a:rPr lang="en-US" sz="2199" b="1" dirty="0">
                <a:solidFill>
                  <a:srgbClr val="000000"/>
                </a:solidFill>
                <a:latin typeface="Agrandir Bold"/>
                <a:ea typeface="Agrandir Bold"/>
                <a:cs typeface="Agrandir Bold"/>
                <a:sym typeface="Agrandir Bold"/>
              </a:rPr>
              <a:t> oleh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algn="l">
              <a:lnSpc>
                <a:spcPts val="3079"/>
              </a:lnSpc>
              <a:spcBef>
                <a:spcPct val="0"/>
              </a:spcBef>
            </a:pPr>
            <a:endParaRPr lang="en-US" sz="2199" b="1" dirty="0">
              <a:solidFill>
                <a:srgbClr val="000000"/>
              </a:solidFill>
              <a:latin typeface="Agrandir Bold"/>
              <a:ea typeface="Agrandir Bold"/>
              <a:cs typeface="Agrandir Bold"/>
              <a:sym typeface="Agrandir Bold"/>
            </a:endParaRP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26</a:t>
            </a:fld>
            <a:endParaRPr lang="id-ID"/>
          </a:p>
        </p:txBody>
      </p:sp>
    </p:spTree>
    <p:extLst>
      <p:ext uri="{BB962C8B-B14F-4D97-AF65-F5344CB8AC3E}">
        <p14:creationId xmlns:p14="http://schemas.microsoft.com/office/powerpoint/2010/main" val="11157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Daftar isi yang akan dibahas dalam ppt ini terdapat</a:t>
            </a:r>
          </a:p>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Pendahuluan dengan isi : </a:t>
            </a:r>
            <a:r>
              <a:rPr lang="en-US" sz="1200" dirty="0">
                <a:solidFill>
                  <a:srgbClr val="4B4877"/>
                </a:solidFill>
                <a:latin typeface="Agrandir"/>
                <a:ea typeface="Agrandir"/>
                <a:cs typeface="Agrandir"/>
                <a:sym typeface="Agrandir"/>
              </a:rPr>
              <a:t>Latar </a:t>
            </a:r>
            <a:r>
              <a:rPr lang="en-US" sz="1200" dirty="0" err="1">
                <a:solidFill>
                  <a:srgbClr val="4B4877"/>
                </a:solidFill>
                <a:latin typeface="Agrandir"/>
                <a:ea typeface="Agrandir"/>
                <a:cs typeface="Agrandir"/>
                <a:sym typeface="Agrandir"/>
              </a:rPr>
              <a:t>Belakang</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Rumusan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Masalah</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Pihak</a:t>
            </a:r>
            <a:r>
              <a:rPr lang="en-US" sz="1200" dirty="0">
                <a:solidFill>
                  <a:srgbClr val="4B4877"/>
                </a:solidFill>
                <a:latin typeface="Agrandir"/>
                <a:ea typeface="Agrandir"/>
                <a:cs typeface="Agrandir"/>
                <a:sym typeface="Agrandir"/>
              </a:rPr>
              <a:t> yang </a:t>
            </a:r>
            <a:r>
              <a:rPr lang="en-US" sz="1200" dirty="0" err="1">
                <a:solidFill>
                  <a:srgbClr val="4B4877"/>
                </a:solidFill>
                <a:latin typeface="Agrandir"/>
                <a:ea typeface="Agrandir"/>
                <a:cs typeface="Agrandir"/>
                <a:sym typeface="Agrandir"/>
              </a:rPr>
              <a:t>Berkepentingan</a:t>
            </a:r>
            <a:r>
              <a:rPr lang="en-US" sz="1200" dirty="0">
                <a:solidFill>
                  <a:srgbClr val="4B4877"/>
                </a:solidFill>
                <a:latin typeface="Agrandir"/>
                <a:ea typeface="Agrandir"/>
                <a:cs typeface="Agrandir"/>
                <a:sym typeface="Agrandir"/>
              </a:rPr>
              <a:t>, Target yang </a:t>
            </a:r>
            <a:r>
              <a:rPr lang="en-US" sz="1200" dirty="0" err="1">
                <a:solidFill>
                  <a:srgbClr val="4B4877"/>
                </a:solidFill>
                <a:latin typeface="Agrandir"/>
                <a:ea typeface="Agrandir"/>
                <a:cs typeface="Agrandir"/>
                <a:sym typeface="Agrandir"/>
              </a:rPr>
              <a:t>ingin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dicapai</a:t>
            </a:r>
            <a:r>
              <a:rPr lang="en-US" sz="1200" dirty="0">
                <a:solidFill>
                  <a:srgbClr val="4B4877"/>
                </a:solidFill>
                <a:latin typeface="Agrandir"/>
                <a:ea typeface="Agrandir"/>
                <a:cs typeface="Agrandir"/>
                <a:sym typeface="Agrandir"/>
              </a:rPr>
              <a:t>, Data Overview, dan Data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Lalu yang kedua Diskusi dengan isi : </a:t>
            </a:r>
            <a:r>
              <a:rPr lang="en-US" sz="1200" dirty="0" err="1">
                <a:solidFill>
                  <a:srgbClr val="4B4877"/>
                </a:solidFill>
                <a:latin typeface="Agrandir"/>
                <a:ea typeface="Agrandir"/>
                <a:cs typeface="Agrandir"/>
                <a:sym typeface="Agrandir"/>
              </a:rPr>
              <a:t>Segmentasi</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Pelanggan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Produk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Kampanye</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Analisis</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Saluran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Distribusi</a:t>
            </a:r>
            <a:r>
              <a:rPr lang="en-US" sz="1200" dirty="0">
                <a:solidFill>
                  <a:srgbClr val="4B4877"/>
                </a:solidFill>
                <a:latin typeface="Agrandir"/>
                <a:ea typeface="Agrandir"/>
                <a:cs typeface="Agrandir"/>
                <a:sym typeface="Agrandir"/>
              </a:rPr>
              <a:t>.</a:t>
            </a:r>
            <a:endParaRPr lang="id-ID" sz="1200" dirty="0">
              <a:solidFill>
                <a:srgbClr val="4B4877"/>
              </a:solidFill>
              <a:latin typeface="Agrandir"/>
              <a:ea typeface="Agrandir"/>
              <a:cs typeface="Agrandir"/>
              <a:sym typeface="Agrandir"/>
            </a:endParaRPr>
          </a:p>
          <a:p>
            <a:pPr algn="l">
              <a:lnSpc>
                <a:spcPts val="3779"/>
              </a:lnSpc>
              <a:spcBef>
                <a:spcPct val="0"/>
              </a:spcBef>
            </a:pPr>
            <a:r>
              <a:rPr lang="id-ID" sz="1200" dirty="0">
                <a:solidFill>
                  <a:srgbClr val="4B4877"/>
                </a:solidFill>
                <a:latin typeface="Agrandir"/>
                <a:ea typeface="Agrandir"/>
                <a:cs typeface="Agrandir"/>
                <a:sym typeface="Agrandir"/>
              </a:rPr>
              <a:t>Lalu yang ketiga Kesimpulan dengan isi : </a:t>
            </a:r>
            <a:r>
              <a:rPr lang="en-US" sz="1200" dirty="0">
                <a:solidFill>
                  <a:srgbClr val="4B4877"/>
                </a:solidFill>
                <a:latin typeface="Agrandir"/>
                <a:ea typeface="Agrandir"/>
                <a:cs typeface="Agrandir"/>
                <a:sym typeface="Agrandir"/>
              </a:rPr>
              <a:t>Hasil </a:t>
            </a:r>
            <a:r>
              <a:rPr lang="en-US" sz="1200" dirty="0" err="1">
                <a:solidFill>
                  <a:srgbClr val="4B4877"/>
                </a:solidFill>
                <a:latin typeface="Agrandir"/>
                <a:ea typeface="Agrandir"/>
                <a:cs typeface="Agrandir"/>
                <a:sym typeface="Agrandir"/>
              </a:rPr>
              <a:t>analisis</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segmentasi</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pelanggan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produk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kampanye</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saluran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distribusi</a:t>
            </a:r>
            <a:endParaRPr lang="id-ID" sz="1200" dirty="0">
              <a:solidFill>
                <a:srgbClr val="4B4877"/>
              </a:solidFill>
              <a:latin typeface="Agrandir"/>
              <a:ea typeface="Agrandir"/>
              <a:cs typeface="Agrandir"/>
              <a:sym typeface="Agrandir"/>
            </a:endParaRPr>
          </a:p>
          <a:p>
            <a:pPr algn="l">
              <a:lnSpc>
                <a:spcPts val="3779"/>
              </a:lnSpc>
            </a:pPr>
            <a:r>
              <a:rPr lang="id-ID" sz="1200" dirty="0">
                <a:solidFill>
                  <a:srgbClr val="4B4877"/>
                </a:solidFill>
                <a:latin typeface="Agrandir"/>
                <a:ea typeface="Agrandir"/>
                <a:cs typeface="Agrandir"/>
                <a:sym typeface="Agrandir"/>
              </a:rPr>
              <a:t>Lalu yang terakhir ada rekomendasi dengan isi : </a:t>
            </a:r>
            <a:r>
              <a:rPr lang="en-US" sz="1200" dirty="0">
                <a:solidFill>
                  <a:srgbClr val="4B4877"/>
                </a:solidFill>
                <a:latin typeface="Agrandir"/>
                <a:ea typeface="Agrandir"/>
                <a:cs typeface="Agrandir"/>
                <a:sym typeface="Agrandir"/>
              </a:rPr>
              <a:t>Strategi </a:t>
            </a:r>
            <a:r>
              <a:rPr lang="en-US" sz="1200" dirty="0" err="1">
                <a:solidFill>
                  <a:srgbClr val="4B4877"/>
                </a:solidFill>
                <a:latin typeface="Agrandir"/>
                <a:ea typeface="Agrandir"/>
                <a:cs typeface="Agrandir"/>
                <a:sym typeface="Agrandir"/>
              </a:rPr>
              <a:t>Peningkatan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Pendapatan</a:t>
            </a:r>
            <a:r>
              <a:rPr lang="en-US" sz="1200" dirty="0">
                <a:solidFill>
                  <a:srgbClr val="4B4877"/>
                </a:solidFill>
                <a:latin typeface="Agrandir"/>
                <a:ea typeface="Agrandir"/>
                <a:cs typeface="Agrandir"/>
                <a:sym typeface="Agrandir"/>
              </a:rPr>
              <a:t> Supermarket </a:t>
            </a:r>
            <a:r>
              <a:rPr lang="en-US" sz="1200" dirty="0" err="1">
                <a:solidFill>
                  <a:srgbClr val="4B4877"/>
                </a:solidFill>
                <a:latin typeface="Agrandir"/>
                <a:ea typeface="Agrandir"/>
                <a:cs typeface="Agrandir"/>
                <a:sym typeface="Agrandir"/>
              </a:rPr>
              <a:t>Berdasarkan</a:t>
            </a:r>
            <a:r>
              <a:rPr lang="en-US" sz="1200" dirty="0">
                <a:solidFill>
                  <a:srgbClr val="4B4877"/>
                </a:solidFill>
                <a:latin typeface="Agrandir"/>
                <a:ea typeface="Agrandir"/>
                <a:cs typeface="Agrandir"/>
                <a:sym typeface="Agrandir"/>
              </a:rPr>
              <a:t> Hasil </a:t>
            </a:r>
            <a:r>
              <a:rPr lang="en-US" sz="1200" dirty="0" err="1">
                <a:solidFill>
                  <a:srgbClr val="4B4877"/>
                </a:solidFill>
                <a:latin typeface="Agrandir"/>
                <a:ea typeface="Agrandir"/>
                <a:cs typeface="Agrandir"/>
                <a:sym typeface="Agrandir"/>
              </a:rPr>
              <a:t>Analisis</a:t>
            </a:r>
            <a:r>
              <a:rPr lang="en-US" sz="1200" dirty="0">
                <a:solidFill>
                  <a:srgbClr val="4B4877"/>
                </a:solidFill>
                <a:latin typeface="Agrandir"/>
                <a:ea typeface="Agrandir"/>
                <a:cs typeface="Agrandir"/>
                <a:sym typeface="Agrandir"/>
              </a:rPr>
              <a:t>.</a:t>
            </a:r>
          </a:p>
          <a:p>
            <a:pPr algn="l">
              <a:lnSpc>
                <a:spcPts val="3779"/>
              </a:lnSpc>
              <a:spcBef>
                <a:spcPct val="0"/>
              </a:spcBef>
            </a:pPr>
            <a:endParaRPr lang="en-US" sz="1200" dirty="0">
              <a:solidFill>
                <a:srgbClr val="4B4877"/>
              </a:solidFill>
              <a:latin typeface="Agrandir"/>
              <a:ea typeface="Agrandir"/>
              <a:cs typeface="Agrandir"/>
              <a:sym typeface="Agrandir"/>
            </a:endParaRPr>
          </a:p>
          <a:p>
            <a:pPr algn="l">
              <a:lnSpc>
                <a:spcPts val="3779"/>
              </a:lnSpc>
              <a:spcBef>
                <a:spcPct val="0"/>
              </a:spcBef>
            </a:pPr>
            <a:endParaRPr lang="en-US" sz="1200" dirty="0">
              <a:solidFill>
                <a:srgbClr val="4B4877"/>
              </a:solidFill>
              <a:latin typeface="Agrandir"/>
              <a:ea typeface="Agrandir"/>
              <a:cs typeface="Agrandir"/>
              <a:sym typeface="Agrandi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B4877"/>
              </a:solidFill>
              <a:latin typeface="Agrandir"/>
              <a:ea typeface="Agrandir"/>
              <a:cs typeface="Agrandir"/>
              <a:sym typeface="Agrandir"/>
            </a:endParaRP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3</a:t>
            </a:fld>
            <a:endParaRPr lang="id-ID"/>
          </a:p>
        </p:txBody>
      </p:sp>
    </p:spTree>
    <p:extLst>
      <p:ext uri="{BB962C8B-B14F-4D97-AF65-F5344CB8AC3E}">
        <p14:creationId xmlns:p14="http://schemas.microsoft.com/office/powerpoint/2010/main" val="242726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Yang pertama kita akan pendahuluan dengan isi berikut</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4</a:t>
            </a:fld>
            <a:endParaRPr lang="id-ID"/>
          </a:p>
        </p:txBody>
      </p:sp>
    </p:spTree>
    <p:extLst>
      <p:ext uri="{BB962C8B-B14F-4D97-AF65-F5344CB8AC3E}">
        <p14:creationId xmlns:p14="http://schemas.microsoft.com/office/powerpoint/2010/main" val="158489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err="1"/>
              <a:t>Didalam</a:t>
            </a:r>
            <a:r>
              <a:rPr lang="id-ID" dirty="0"/>
              <a:t> rumusan masalah ini Pertanyaan utama yang kami angkat adalah:</a:t>
            </a:r>
            <a:br>
              <a:rPr lang="id-ID" dirty="0"/>
            </a:br>
            <a:r>
              <a:rPr lang="id-ID" i="1" dirty="0"/>
              <a:t>Bagaimana supermarket dapat meningkatkan pendapatan berdasarkan pola perilaku pelanggan selama dua tahun terakhir?</a:t>
            </a:r>
          </a:p>
          <a:p>
            <a:endParaRPr lang="id-ID" i="1" dirty="0"/>
          </a:p>
          <a:p>
            <a:pPr algn="just">
              <a:lnSpc>
                <a:spcPts val="2830"/>
              </a:lnSpc>
            </a:pPr>
            <a:r>
              <a:rPr lang="id-ID" i="1" dirty="0"/>
              <a:t>Lalu dilanjutkan dengan </a:t>
            </a:r>
            <a:r>
              <a:rPr lang="id-ID" sz="2022" i="1" dirty="0">
                <a:solidFill>
                  <a:srgbClr val="4B4877"/>
                </a:solidFill>
                <a:latin typeface="Agrandir"/>
                <a:sym typeface="Agrandir"/>
              </a:rPr>
              <a:t>ada 2 </a:t>
            </a:r>
            <a:r>
              <a:rPr lang="en-US" sz="2022" dirty="0">
                <a:solidFill>
                  <a:srgbClr val="4B4877"/>
                </a:solidFill>
                <a:latin typeface="Agrandir"/>
                <a:ea typeface="Agrandir"/>
                <a:cs typeface="Agrandir"/>
                <a:sym typeface="Agrandir"/>
              </a:rPr>
              <a:t>PERTANYAAN RISET BERDASARKAN DATA</a:t>
            </a:r>
          </a:p>
          <a:p>
            <a:pPr algn="just">
              <a:lnSpc>
                <a:spcPts val="2830"/>
              </a:lnSpc>
            </a:pPr>
            <a:r>
              <a:rPr lang="en-US" sz="2022" dirty="0">
                <a:solidFill>
                  <a:srgbClr val="4B4877"/>
                </a:solidFill>
                <a:latin typeface="Agrandir"/>
                <a:ea typeface="Agrandir"/>
                <a:cs typeface="Agrandir"/>
                <a:sym typeface="Agrandir"/>
              </a:rPr>
              <a:t>       A. Apa </a:t>
            </a:r>
            <a:r>
              <a:rPr lang="en-US" sz="2022" dirty="0" err="1">
                <a:solidFill>
                  <a:srgbClr val="4B4877"/>
                </a:solidFill>
                <a:latin typeface="Agrandir"/>
                <a:ea typeface="Agrandir"/>
                <a:cs typeface="Agrandir"/>
                <a:sym typeface="Agrandir"/>
              </a:rPr>
              <a:t>saja</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karakteristik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calon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supermarket ?.</a:t>
            </a:r>
            <a:r>
              <a:rPr lang="id-ID" sz="2022" dirty="0">
                <a:solidFill>
                  <a:srgbClr val="4B4877"/>
                </a:solidFill>
                <a:latin typeface="Agrandir"/>
                <a:ea typeface="Agrandir"/>
                <a:cs typeface="Agrandir"/>
                <a:sym typeface="Agrandir"/>
              </a:rPr>
              <a:t> Yang berisi</a:t>
            </a:r>
            <a:endParaRPr lang="en-US" sz="2022" dirty="0">
              <a:solidFill>
                <a:srgbClr val="4B4877"/>
              </a:solidFill>
              <a:latin typeface="Agrandir"/>
              <a:ea typeface="Agrandir"/>
              <a:cs typeface="Agrandir"/>
              <a:sym typeface="Agrandir"/>
            </a:endParaRPr>
          </a:p>
          <a:p>
            <a:pPr marL="436566" lvl="1" indent="-218283" algn="just">
              <a:lnSpc>
                <a:spcPts val="2830"/>
              </a:lnSpc>
              <a:buFont typeface="Arial"/>
              <a:buChar char="•"/>
            </a:pPr>
            <a:r>
              <a:rPr lang="en-US" sz="2022" dirty="0" err="1">
                <a:solidFill>
                  <a:srgbClr val="4B4877"/>
                </a:solidFill>
                <a:latin typeface="Agrandir"/>
                <a:ea typeface="Agrandir"/>
                <a:cs typeface="Agrandir"/>
                <a:sym typeface="Agrandir"/>
              </a:rPr>
              <a:t>Bagaimana</a:t>
            </a:r>
            <a:r>
              <a:rPr lang="en-US" sz="2022" dirty="0">
                <a:solidFill>
                  <a:srgbClr val="4B4877"/>
                </a:solidFill>
                <a:latin typeface="Agrandir"/>
                <a:ea typeface="Agrandir"/>
                <a:cs typeface="Agrandir"/>
                <a:sym typeface="Agrandir"/>
              </a:rPr>
              <a:t> supermarket </a:t>
            </a:r>
            <a:r>
              <a:rPr lang="en-US" sz="2022" dirty="0" err="1">
                <a:solidFill>
                  <a:srgbClr val="4B4877"/>
                </a:solidFill>
                <a:latin typeface="Agrandir"/>
                <a:ea typeface="Agrandir"/>
                <a:cs typeface="Agrandir"/>
                <a:sym typeface="Agrandir"/>
              </a:rPr>
              <a:t>dapat</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melakukan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segmentasi</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untuk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mengidentifikasi</a:t>
            </a:r>
            <a:r>
              <a:rPr lang="en-US" sz="2022" dirty="0">
                <a:solidFill>
                  <a:srgbClr val="4B4877"/>
                </a:solidFill>
                <a:latin typeface="Agrandir"/>
                <a:ea typeface="Agrandir"/>
                <a:cs typeface="Agrandir"/>
                <a:sym typeface="Agrandir"/>
              </a:rPr>
              <a:t> target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dalam</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meningkatkan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penjualan</a:t>
            </a:r>
            <a:r>
              <a:rPr lang="en-US" sz="2022" dirty="0">
                <a:solidFill>
                  <a:srgbClr val="4B4877"/>
                </a:solidFill>
                <a:latin typeface="Agrandir"/>
                <a:ea typeface="Agrandir"/>
                <a:cs typeface="Agrandir"/>
                <a:sym typeface="Agrandir"/>
              </a:rPr>
              <a:t>?</a:t>
            </a:r>
          </a:p>
          <a:p>
            <a:pPr marL="436566" lvl="1" indent="-218283" algn="just">
              <a:lnSpc>
                <a:spcPts val="2830"/>
              </a:lnSpc>
              <a:buFont typeface="Arial"/>
              <a:buChar char="•"/>
            </a:pPr>
            <a:r>
              <a:rPr lang="en-US" sz="2022" dirty="0" err="1">
                <a:solidFill>
                  <a:srgbClr val="4B4877"/>
                </a:solidFill>
                <a:latin typeface="Agrandir"/>
                <a:ea typeface="Agrandir"/>
                <a:cs typeface="Agrandir"/>
                <a:sym typeface="Agrandir"/>
              </a:rPr>
              <a:t>Bagaimana</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profil</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 yang </a:t>
            </a:r>
            <a:r>
              <a:rPr lang="en-US" sz="2022" dirty="0" err="1">
                <a:solidFill>
                  <a:srgbClr val="4B4877"/>
                </a:solidFill>
                <a:latin typeface="Agrandir"/>
                <a:ea typeface="Agrandir"/>
                <a:cs typeface="Agrandir"/>
                <a:sym typeface="Agrandir"/>
              </a:rPr>
              <a:t>ditargetkan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untuk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meningkatkan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penjualan</a:t>
            </a:r>
            <a:r>
              <a:rPr lang="en-US" sz="2022" dirty="0">
                <a:solidFill>
                  <a:srgbClr val="4B4877"/>
                </a:solidFill>
                <a:latin typeface="Agrandir"/>
                <a:ea typeface="Agrandir"/>
                <a:cs typeface="Agrandir"/>
                <a:sym typeface="Agrandir"/>
              </a:rPr>
              <a:t>?</a:t>
            </a:r>
          </a:p>
          <a:p>
            <a:pPr algn="just">
              <a:lnSpc>
                <a:spcPts val="2830"/>
              </a:lnSpc>
            </a:pPr>
            <a:endParaRPr lang="en-US" sz="2022" dirty="0">
              <a:solidFill>
                <a:srgbClr val="4B4877"/>
              </a:solidFill>
              <a:latin typeface="Agrandir"/>
              <a:ea typeface="Agrandir"/>
              <a:cs typeface="Agrandir"/>
              <a:sym typeface="Agrandir"/>
            </a:endParaRPr>
          </a:p>
          <a:p>
            <a:pPr algn="just">
              <a:lnSpc>
                <a:spcPts val="2830"/>
              </a:lnSpc>
            </a:pPr>
            <a:r>
              <a:rPr lang="en-US" sz="2022" dirty="0">
                <a:solidFill>
                  <a:srgbClr val="4B4877"/>
                </a:solidFill>
                <a:latin typeface="Agrandir"/>
                <a:ea typeface="Agrandir"/>
                <a:cs typeface="Agrandir"/>
                <a:sym typeface="Agrandir"/>
              </a:rPr>
              <a:t>   B. </a:t>
            </a:r>
            <a:r>
              <a:rPr lang="en-US" sz="2022" dirty="0" err="1">
                <a:solidFill>
                  <a:srgbClr val="4B4877"/>
                </a:solidFill>
                <a:latin typeface="Agrandir"/>
                <a:ea typeface="Agrandir"/>
                <a:cs typeface="Agrandir"/>
                <a:sym typeface="Agrandir"/>
              </a:rPr>
              <a:t>Bagaimana</a:t>
            </a:r>
            <a:r>
              <a:rPr lang="en-US" sz="2022" dirty="0">
                <a:solidFill>
                  <a:srgbClr val="4B4877"/>
                </a:solidFill>
                <a:latin typeface="Agrandir"/>
                <a:ea typeface="Agrandir"/>
                <a:cs typeface="Agrandir"/>
                <a:sym typeface="Agrandir"/>
              </a:rPr>
              <a:t> supermarket </a:t>
            </a:r>
            <a:r>
              <a:rPr lang="en-US" sz="2022" dirty="0" err="1">
                <a:solidFill>
                  <a:srgbClr val="4B4877"/>
                </a:solidFill>
                <a:latin typeface="Agrandir"/>
                <a:ea typeface="Agrandir"/>
                <a:cs typeface="Agrandir"/>
                <a:sym typeface="Agrandir"/>
              </a:rPr>
              <a:t>dapat</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mengoptimalkan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penjualan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dalam</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a:t>
            </a:r>
          </a:p>
          <a:p>
            <a:pPr algn="just">
              <a:lnSpc>
                <a:spcPts val="2830"/>
              </a:lnSpc>
            </a:pPr>
            <a:r>
              <a:rPr lang="en-US" sz="2022" dirty="0">
                <a:solidFill>
                  <a:srgbClr val="4B4877"/>
                </a:solidFill>
                <a:latin typeface="Agrandir"/>
                <a:ea typeface="Agrandir"/>
                <a:cs typeface="Agrandir"/>
                <a:sym typeface="Agrandir"/>
              </a:rPr>
              <a:t>     * </a:t>
            </a:r>
            <a:r>
              <a:rPr lang="en-US" sz="2022" dirty="0" err="1">
                <a:solidFill>
                  <a:srgbClr val="4B4877"/>
                </a:solidFill>
                <a:latin typeface="Agrandir"/>
                <a:ea typeface="Agrandir"/>
                <a:cs typeface="Agrandir"/>
                <a:sym typeface="Agrandir"/>
              </a:rPr>
              <a:t>Produk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apa</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saja</a:t>
            </a:r>
            <a:r>
              <a:rPr lang="en-US" sz="2022" dirty="0">
                <a:solidFill>
                  <a:srgbClr val="4B4877"/>
                </a:solidFill>
                <a:latin typeface="Agrandir"/>
                <a:ea typeface="Agrandir"/>
                <a:cs typeface="Agrandir"/>
                <a:sym typeface="Agrandir"/>
              </a:rPr>
              <a:t> yang </a:t>
            </a:r>
            <a:r>
              <a:rPr lang="en-US" sz="2022" dirty="0" err="1">
                <a:solidFill>
                  <a:srgbClr val="4B4877"/>
                </a:solidFill>
                <a:latin typeface="Agrandir"/>
                <a:ea typeface="Agrandir"/>
                <a:cs typeface="Agrandir"/>
                <a:sym typeface="Agrandir"/>
              </a:rPr>
              <a:t>cocok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untuk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ditawarkan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kepada</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a:t>
            </a:r>
          </a:p>
          <a:p>
            <a:pPr algn="just">
              <a:lnSpc>
                <a:spcPts val="2830"/>
              </a:lnSpc>
            </a:pPr>
            <a:r>
              <a:rPr lang="en-US" sz="2022" dirty="0">
                <a:solidFill>
                  <a:srgbClr val="4B4877"/>
                </a:solidFill>
                <a:latin typeface="Agrandir"/>
                <a:ea typeface="Agrandir"/>
                <a:cs typeface="Agrandir"/>
                <a:sym typeface="Agrandir"/>
              </a:rPr>
              <a:t>     * Apa strategi </a:t>
            </a:r>
            <a:r>
              <a:rPr lang="en-US" sz="2022" dirty="0" err="1">
                <a:solidFill>
                  <a:srgbClr val="4B4877"/>
                </a:solidFill>
                <a:latin typeface="Agrandir"/>
                <a:ea typeface="Agrandir"/>
                <a:cs typeface="Agrandir"/>
                <a:sym typeface="Agrandir"/>
              </a:rPr>
              <a:t>kampanye</a:t>
            </a:r>
            <a:r>
              <a:rPr lang="en-US" sz="2022" dirty="0">
                <a:solidFill>
                  <a:srgbClr val="4B4877"/>
                </a:solidFill>
                <a:latin typeface="Agrandir"/>
                <a:ea typeface="Agrandir"/>
                <a:cs typeface="Agrandir"/>
                <a:sym typeface="Agrandir"/>
              </a:rPr>
              <a:t> yang </a:t>
            </a:r>
            <a:r>
              <a:rPr lang="en-US" sz="2022" dirty="0" err="1">
                <a:solidFill>
                  <a:srgbClr val="4B4877"/>
                </a:solidFill>
                <a:latin typeface="Agrandir"/>
                <a:ea typeface="Agrandir"/>
                <a:cs typeface="Agrandir"/>
                <a:sym typeface="Agrandir"/>
              </a:rPr>
              <a:t>tepat</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untuk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 </a:t>
            </a:r>
          </a:p>
          <a:p>
            <a:pPr algn="just">
              <a:lnSpc>
                <a:spcPts val="2830"/>
              </a:lnSpc>
            </a:pPr>
            <a:r>
              <a:rPr lang="en-US" sz="2022" dirty="0">
                <a:solidFill>
                  <a:srgbClr val="4B4877"/>
                </a:solidFill>
                <a:latin typeface="Agrandir"/>
                <a:ea typeface="Agrandir"/>
                <a:cs typeface="Agrandir"/>
                <a:sym typeface="Agrandir"/>
              </a:rPr>
              <a:t>     * </a:t>
            </a:r>
            <a:r>
              <a:rPr lang="en-US" sz="2022" dirty="0" err="1">
                <a:solidFill>
                  <a:srgbClr val="4B4877"/>
                </a:solidFill>
                <a:latin typeface="Agrandir"/>
                <a:ea typeface="Agrandir"/>
                <a:cs typeface="Agrandir"/>
                <a:sym typeface="Agrandir"/>
              </a:rPr>
              <a:t>Saluran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distribusi</a:t>
            </a:r>
            <a:r>
              <a:rPr lang="en-US" sz="2022" dirty="0">
                <a:solidFill>
                  <a:srgbClr val="4B4877"/>
                </a:solidFill>
                <a:latin typeface="Agrandir"/>
                <a:ea typeface="Agrandir"/>
                <a:cs typeface="Agrandir"/>
                <a:sym typeface="Agrandir"/>
              </a:rPr>
              <a:t> mana yang paling </a:t>
            </a:r>
            <a:r>
              <a:rPr lang="en-US" sz="2022" dirty="0" err="1">
                <a:solidFill>
                  <a:srgbClr val="4B4877"/>
                </a:solidFill>
                <a:latin typeface="Agrandir"/>
                <a:ea typeface="Agrandir"/>
                <a:cs typeface="Agrandir"/>
                <a:sym typeface="Agrandir"/>
              </a:rPr>
              <a:t>tepat</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untuk</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melayani</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segmen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pelanggan</a:t>
            </a:r>
            <a:r>
              <a:rPr lang="en-US" sz="2022" dirty="0">
                <a:solidFill>
                  <a:srgbClr val="4B4877"/>
                </a:solidFill>
                <a:latin typeface="Agrandir"/>
                <a:ea typeface="Agrandir"/>
                <a:cs typeface="Agrandir"/>
                <a:sym typeface="Agrandir"/>
              </a:rPr>
              <a:t> </a:t>
            </a:r>
            <a:r>
              <a:rPr lang="en-US" sz="2022" dirty="0" err="1">
                <a:solidFill>
                  <a:srgbClr val="4B4877"/>
                </a:solidFill>
                <a:latin typeface="Agrandir"/>
                <a:ea typeface="Agrandir"/>
                <a:cs typeface="Agrandir"/>
                <a:sym typeface="Agrandir"/>
              </a:rPr>
              <a:t>potensial</a:t>
            </a:r>
            <a:r>
              <a:rPr lang="en-US" sz="2022" dirty="0">
                <a:solidFill>
                  <a:srgbClr val="4B4877"/>
                </a:solidFill>
                <a:latin typeface="Agrandir"/>
                <a:ea typeface="Agrandir"/>
                <a:cs typeface="Agrandir"/>
                <a:sym typeface="Agrandir"/>
              </a:rPr>
              <a:t>?</a:t>
            </a:r>
          </a:p>
          <a:p>
            <a:pPr algn="just">
              <a:lnSpc>
                <a:spcPts val="2550"/>
              </a:lnSpc>
            </a:pPr>
            <a:endParaRPr lang="en-US" sz="2022" dirty="0">
              <a:solidFill>
                <a:srgbClr val="4B4877"/>
              </a:solidFill>
              <a:latin typeface="Agrandir"/>
              <a:ea typeface="Agrandir"/>
              <a:cs typeface="Agrandir"/>
              <a:sym typeface="Agrandir"/>
            </a:endParaRP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6</a:t>
            </a:fld>
            <a:endParaRPr lang="id-ID"/>
          </a:p>
        </p:txBody>
      </p:sp>
    </p:spTree>
    <p:extLst>
      <p:ext uri="{BB962C8B-B14F-4D97-AF65-F5344CB8AC3E}">
        <p14:creationId xmlns:p14="http://schemas.microsoft.com/office/powerpoint/2010/main" val="103140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Pihak yang berkepentingan dalam analisis ini adalah tim pengembangan bisnis supermarket.</a:t>
            </a:r>
            <a:br>
              <a:rPr lang="id-ID" dirty="0"/>
            </a:br>
            <a:r>
              <a:rPr lang="id-ID" dirty="0" err="1"/>
              <a:t>Didalam</a:t>
            </a:r>
            <a:r>
              <a:rPr lang="id-ID" dirty="0"/>
              <a:t> target permasalahan ini ada tujuan yang ingin dicapai yaitu </a:t>
            </a:r>
            <a:r>
              <a:rPr lang="en-US" sz="1200" dirty="0" err="1">
                <a:solidFill>
                  <a:srgbClr val="4B4877"/>
                </a:solidFill>
                <a:latin typeface="Agrandir"/>
                <a:ea typeface="Agrandir"/>
                <a:cs typeface="Agrandir"/>
                <a:sym typeface="Agrandir"/>
              </a:rPr>
              <a:t>untuk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meningkatkan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pendapatan</a:t>
            </a:r>
            <a:r>
              <a:rPr lang="en-US" sz="1200" dirty="0">
                <a:solidFill>
                  <a:srgbClr val="4B4877"/>
                </a:solidFill>
                <a:latin typeface="Agrandir"/>
                <a:ea typeface="Agrandir"/>
                <a:cs typeface="Agrandir"/>
                <a:sym typeface="Agrandir"/>
              </a:rPr>
              <a:t> supermarket </a:t>
            </a:r>
            <a:r>
              <a:rPr lang="en-US" sz="1200" dirty="0" err="1">
                <a:solidFill>
                  <a:srgbClr val="4B4877"/>
                </a:solidFill>
                <a:latin typeface="Agrandir"/>
                <a:ea typeface="Agrandir"/>
                <a:cs typeface="Agrandir"/>
                <a:sym typeface="Agrandir"/>
              </a:rPr>
              <a:t>dengan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memahami</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pola</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perilaku</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pelanggan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selama</a:t>
            </a:r>
            <a:r>
              <a:rPr lang="en-US" sz="1200" dirty="0">
                <a:solidFill>
                  <a:srgbClr val="4B4877"/>
                </a:solidFill>
                <a:latin typeface="Agrandir"/>
                <a:ea typeface="Agrandir"/>
                <a:cs typeface="Agrandir"/>
                <a:sym typeface="Agrandir"/>
              </a:rPr>
              <a:t> dua </a:t>
            </a:r>
            <a:r>
              <a:rPr lang="en-US" sz="1200" dirty="0" err="1">
                <a:solidFill>
                  <a:srgbClr val="4B4877"/>
                </a:solidFill>
                <a:latin typeface="Agrandir"/>
                <a:ea typeface="Agrandir"/>
                <a:cs typeface="Agrandir"/>
                <a:sym typeface="Agrandir"/>
              </a:rPr>
              <a:t>tahun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terakhir</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mengidentifikasi</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karakteristik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calon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pelanggan</a:t>
            </a:r>
            <a:r>
              <a:rPr lang="en-US" sz="1200" dirty="0">
                <a:solidFill>
                  <a:srgbClr val="4B4877"/>
                </a:solidFill>
                <a:latin typeface="Agrandir"/>
                <a:ea typeface="Agrandir"/>
                <a:cs typeface="Agrandir"/>
                <a:sym typeface="Agrandir"/>
              </a:rPr>
              <a:t> yang </a:t>
            </a:r>
            <a:r>
              <a:rPr lang="en-US" sz="1200" dirty="0" err="1">
                <a:solidFill>
                  <a:srgbClr val="4B4877"/>
                </a:solidFill>
                <a:latin typeface="Agrandir"/>
                <a:ea typeface="Agrandir"/>
                <a:cs typeface="Agrandir"/>
                <a:sym typeface="Agrandir"/>
              </a:rPr>
              <a:t>ditargetkan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untuk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meningkatkan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penjualan</a:t>
            </a:r>
            <a:r>
              <a:rPr lang="en-US" sz="1200" dirty="0">
                <a:solidFill>
                  <a:srgbClr val="4B4877"/>
                </a:solidFill>
                <a:latin typeface="Agrandir"/>
                <a:ea typeface="Agrandir"/>
                <a:cs typeface="Agrandir"/>
                <a:sym typeface="Agrandir"/>
              </a:rPr>
              <a:t>.</a:t>
            </a: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7</a:t>
            </a:fld>
            <a:endParaRPr lang="id-ID"/>
          </a:p>
        </p:txBody>
      </p:sp>
    </p:spTree>
    <p:extLst>
      <p:ext uri="{BB962C8B-B14F-4D97-AF65-F5344CB8AC3E}">
        <p14:creationId xmlns:p14="http://schemas.microsoft.com/office/powerpoint/2010/main" val="35580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err="1"/>
              <a:t>Didalam</a:t>
            </a:r>
            <a:r>
              <a:rPr lang="id-ID" dirty="0"/>
              <a:t> set data mencakup 4 aspek :</a:t>
            </a:r>
          </a:p>
          <a:p>
            <a:pPr marL="228600" indent="-228600">
              <a:buAutoNum type="arabicPeriod"/>
            </a:pPr>
            <a:r>
              <a:rPr lang="id-ID" dirty="0"/>
              <a:t>Ada kolom berisi </a:t>
            </a:r>
            <a:r>
              <a:rPr lang="id-ID" dirty="0" err="1"/>
              <a:t>people</a:t>
            </a:r>
            <a:r>
              <a:rPr lang="id-ID" dirty="0"/>
              <a:t> yang menjelaskan  </a:t>
            </a:r>
            <a:r>
              <a:rPr lang="en-US" sz="1200" dirty="0">
                <a:solidFill>
                  <a:srgbClr val="4B4877"/>
                </a:solidFill>
                <a:latin typeface="Agrandir"/>
                <a:ea typeface="Agrandir"/>
                <a:cs typeface="Agrandir"/>
                <a:sym typeface="Agrandir"/>
              </a:rPr>
              <a:t>(</a:t>
            </a:r>
            <a:r>
              <a:rPr lang="en-US" sz="1200" dirty="0" err="1">
                <a:solidFill>
                  <a:srgbClr val="4B4877"/>
                </a:solidFill>
                <a:latin typeface="Agrandir"/>
                <a:ea typeface="Agrandir"/>
                <a:cs typeface="Agrandir"/>
                <a:sym typeface="Agrandir"/>
              </a:rPr>
              <a:t>demografi</a:t>
            </a:r>
            <a:r>
              <a:rPr lang="en-US" sz="1200" dirty="0">
                <a:solidFill>
                  <a:srgbClr val="4B4877"/>
                </a:solidFill>
                <a:latin typeface="Agrandir"/>
                <a:ea typeface="Agrandir"/>
                <a:cs typeface="Agrandir"/>
                <a:sym typeface="Agrandir"/>
              </a:rPr>
              <a:t>, data </a:t>
            </a:r>
            <a:r>
              <a:rPr lang="en-US" sz="1200" dirty="0" err="1">
                <a:solidFill>
                  <a:srgbClr val="4B4877"/>
                </a:solidFill>
                <a:latin typeface="Agrandir"/>
                <a:ea typeface="Agrandir"/>
                <a:cs typeface="Agrandir"/>
                <a:sym typeface="Agrandir"/>
              </a:rPr>
              <a:t>rumah</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tangga</a:t>
            </a:r>
            <a:r>
              <a:rPr lang="en-US" sz="1200" dirty="0">
                <a:solidFill>
                  <a:srgbClr val="4B4877"/>
                </a:solidFill>
                <a:latin typeface="Agrandir"/>
                <a:ea typeface="Agrandir"/>
                <a:cs typeface="Agrandir"/>
                <a:sym typeface="Agrandir"/>
              </a:rPr>
              <a:t>, masa </a:t>
            </a:r>
            <a:r>
              <a:rPr lang="en-US" sz="1200" dirty="0" err="1">
                <a:solidFill>
                  <a:srgbClr val="4B4877"/>
                </a:solidFill>
                <a:latin typeface="Agrandir"/>
                <a:ea typeface="Agrandir"/>
                <a:cs typeface="Agrandir"/>
                <a:sym typeface="Agrandir"/>
              </a:rPr>
              <a:t>kerja</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keterkinian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keluhan</a:t>
            </a:r>
            <a:r>
              <a:rPr lang="en-US" sz="1200" dirty="0">
                <a:solidFill>
                  <a:srgbClr val="4B4877"/>
                </a:solidFill>
                <a:latin typeface="Agrandir"/>
                <a:ea typeface="Agrandir"/>
                <a:cs typeface="Agrandir"/>
                <a:sym typeface="Agrandir"/>
              </a:rPr>
              <a:t>), </a:t>
            </a:r>
            <a:endParaRPr lang="id-ID" sz="1200" dirty="0">
              <a:solidFill>
                <a:srgbClr val="4B4877"/>
              </a:solidFill>
              <a:latin typeface="Agrandir"/>
              <a:ea typeface="Agrandir"/>
              <a:cs typeface="Agrandir"/>
              <a:sym typeface="Agrandir"/>
            </a:endParaRPr>
          </a:p>
          <a:p>
            <a:pPr marL="228600" indent="-228600">
              <a:buAutoNum type="arabicPeriod"/>
            </a:pPr>
            <a:r>
              <a:rPr lang="id-ID" sz="1200" dirty="0">
                <a:solidFill>
                  <a:srgbClr val="4B4877"/>
                </a:solidFill>
                <a:latin typeface="Agrandir"/>
                <a:sym typeface="Agrandir"/>
              </a:rPr>
              <a:t>Ada kolom berisi </a:t>
            </a:r>
            <a:r>
              <a:rPr lang="id-ID" sz="1200" dirty="0" err="1">
                <a:solidFill>
                  <a:srgbClr val="4B4877"/>
                </a:solidFill>
                <a:latin typeface="Agrandir"/>
                <a:sym typeface="Agrandir"/>
              </a:rPr>
              <a:t>product</a:t>
            </a:r>
            <a:r>
              <a:rPr lang="id-ID" sz="1200" dirty="0">
                <a:solidFill>
                  <a:srgbClr val="4B4877"/>
                </a:solidFill>
                <a:latin typeface="Agrandir"/>
                <a:sym typeface="Agrandir"/>
              </a:rPr>
              <a:t> yang menjelaskan </a:t>
            </a:r>
            <a:r>
              <a:rPr lang="en-US" sz="1200" dirty="0">
                <a:solidFill>
                  <a:srgbClr val="4B4877"/>
                </a:solidFill>
                <a:latin typeface="Agrandir"/>
                <a:ea typeface="Agrandir"/>
                <a:cs typeface="Agrandir"/>
                <a:sym typeface="Agrandir"/>
              </a:rPr>
              <a:t>(</a:t>
            </a:r>
            <a:r>
              <a:rPr lang="en-US" sz="1200" dirty="0" err="1">
                <a:solidFill>
                  <a:srgbClr val="4B4877"/>
                </a:solidFill>
                <a:latin typeface="Agrandir"/>
                <a:ea typeface="Agrandir"/>
                <a:cs typeface="Agrandir"/>
                <a:sym typeface="Agrandir"/>
              </a:rPr>
              <a:t>pengeluaran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untuk</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anggur</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buah-buahan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daging</a:t>
            </a:r>
            <a:r>
              <a:rPr lang="en-US" sz="1200" dirty="0">
                <a:solidFill>
                  <a:srgbClr val="4B4877"/>
                </a:solidFill>
                <a:latin typeface="Agrandir"/>
                <a:ea typeface="Agrandir"/>
                <a:cs typeface="Agrandir"/>
                <a:sym typeface="Agrandir"/>
              </a:rPr>
              <a:t>, ikan, </a:t>
            </a:r>
            <a:r>
              <a:rPr lang="en-US" sz="1200" dirty="0" err="1">
                <a:solidFill>
                  <a:srgbClr val="4B4877"/>
                </a:solidFill>
                <a:latin typeface="Agrandir"/>
                <a:ea typeface="Agrandir"/>
                <a:cs typeface="Agrandir"/>
                <a:sym typeface="Agrandir"/>
              </a:rPr>
              <a:t>permen</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emas</a:t>
            </a:r>
            <a:r>
              <a:rPr lang="en-US" sz="1200" dirty="0">
                <a:solidFill>
                  <a:srgbClr val="4B4877"/>
                </a:solidFill>
                <a:latin typeface="Agrandir"/>
                <a:ea typeface="Agrandir"/>
                <a:cs typeface="Agrandir"/>
                <a:sym typeface="Agrandir"/>
              </a:rPr>
              <a:t>), </a:t>
            </a:r>
            <a:endParaRPr lang="id-ID" sz="1200" dirty="0">
              <a:solidFill>
                <a:srgbClr val="4B4877"/>
              </a:solidFill>
              <a:latin typeface="Agrandir"/>
              <a:ea typeface="Agrandir"/>
              <a:cs typeface="Agrandir"/>
              <a:sym typeface="Agrandi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id-ID" sz="1200" dirty="0">
                <a:solidFill>
                  <a:srgbClr val="4B4877"/>
                </a:solidFill>
                <a:latin typeface="Agrandir"/>
                <a:sym typeface="Agrandir"/>
              </a:rPr>
              <a:t>Ada kolom berisi </a:t>
            </a:r>
            <a:r>
              <a:rPr lang="id-ID" sz="1200" dirty="0" err="1">
                <a:solidFill>
                  <a:srgbClr val="4B4877"/>
                </a:solidFill>
                <a:latin typeface="Agrandir"/>
                <a:sym typeface="Agrandir"/>
              </a:rPr>
              <a:t>promotion</a:t>
            </a:r>
            <a:r>
              <a:rPr lang="id-ID" sz="1200" dirty="0">
                <a:solidFill>
                  <a:srgbClr val="4B4877"/>
                </a:solidFill>
                <a:latin typeface="Agrandir"/>
                <a:sym typeface="Agrandir"/>
              </a:rPr>
              <a:t> yang menjelaskan </a:t>
            </a:r>
            <a:r>
              <a:rPr lang="en-US" sz="1200" dirty="0">
                <a:solidFill>
                  <a:srgbClr val="4B4877"/>
                </a:solidFill>
                <a:latin typeface="Agrandir"/>
                <a:ea typeface="Agrandir"/>
                <a:cs typeface="Agrandir"/>
                <a:sym typeface="Agrandir"/>
              </a:rPr>
              <a:t>(</a:t>
            </a:r>
            <a:r>
              <a:rPr lang="en-US" sz="1200" dirty="0" err="1">
                <a:solidFill>
                  <a:srgbClr val="4B4877"/>
                </a:solidFill>
                <a:latin typeface="Agrandir"/>
                <a:ea typeface="Agrandir"/>
                <a:cs typeface="Agrandir"/>
                <a:sym typeface="Agrandir"/>
              </a:rPr>
              <a:t>keterlibatan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dengan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diskon</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kampanye</a:t>
            </a:r>
            <a:r>
              <a:rPr lang="en-US" sz="1200" dirty="0">
                <a:solidFill>
                  <a:srgbClr val="4B4877"/>
                </a:solidFill>
                <a:latin typeface="Agrandir"/>
                <a:ea typeface="Agrandir"/>
                <a:cs typeface="Agrandir"/>
                <a:sym typeface="Agrandir"/>
              </a:rPr>
              <a:t>)</a:t>
            </a:r>
            <a:endParaRPr lang="id-ID" sz="1200" dirty="0">
              <a:solidFill>
                <a:srgbClr val="4B4877"/>
              </a:solidFill>
              <a:latin typeface="Agrandir"/>
              <a:ea typeface="Agrandir"/>
              <a:cs typeface="Agrandir"/>
              <a:sym typeface="Agrandi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id-ID" sz="1200" dirty="0">
                <a:solidFill>
                  <a:srgbClr val="4B4877"/>
                </a:solidFill>
                <a:latin typeface="Agrandir"/>
                <a:sym typeface="Agrandir"/>
              </a:rPr>
              <a:t>Ada kolom berisi </a:t>
            </a:r>
            <a:r>
              <a:rPr lang="id-ID" sz="1200" dirty="0" err="1">
                <a:solidFill>
                  <a:srgbClr val="4B4877"/>
                </a:solidFill>
                <a:latin typeface="Agrandir"/>
                <a:sym typeface="Agrandir"/>
              </a:rPr>
              <a:t>place</a:t>
            </a:r>
            <a:r>
              <a:rPr lang="id-ID" sz="1200" dirty="0">
                <a:solidFill>
                  <a:srgbClr val="4B4877"/>
                </a:solidFill>
                <a:latin typeface="Agrandir"/>
                <a:sym typeface="Agrandir"/>
              </a:rPr>
              <a:t> yang menjelaskan </a:t>
            </a:r>
            <a:r>
              <a:rPr lang="en-US" sz="1200" dirty="0">
                <a:solidFill>
                  <a:srgbClr val="4B4877"/>
                </a:solidFill>
                <a:latin typeface="Agrandir"/>
                <a:ea typeface="Agrandir"/>
                <a:cs typeface="Agrandir"/>
                <a:sym typeface="Agrandir"/>
              </a:rPr>
              <a:t>(</a:t>
            </a:r>
            <a:r>
              <a:rPr lang="en-US" sz="1200" dirty="0" err="1">
                <a:solidFill>
                  <a:srgbClr val="4B4877"/>
                </a:solidFill>
                <a:latin typeface="Agrandir"/>
                <a:ea typeface="Agrandir"/>
                <a:cs typeface="Agrandir"/>
                <a:sym typeface="Agrandir"/>
              </a:rPr>
              <a:t>pembelian</a:t>
            </a:r>
            <a:r>
              <a:rPr lang="en-US" sz="1200" dirty="0">
                <a:solidFill>
                  <a:srgbClr val="4B4877"/>
                </a:solidFill>
                <a:latin typeface="Agrandir"/>
                <a:ea typeface="Agrandir"/>
                <a:cs typeface="Agrandir"/>
                <a:sym typeface="Agrandir"/>
              </a:rPr>
              <a:t> </a:t>
            </a:r>
            <a:r>
              <a:rPr lang="en-US" sz="1200" dirty="0" err="1">
                <a:solidFill>
                  <a:srgbClr val="4B4877"/>
                </a:solidFill>
                <a:latin typeface="Agrandir"/>
                <a:ea typeface="Agrandir"/>
                <a:cs typeface="Agrandir"/>
                <a:sym typeface="Agrandir"/>
              </a:rPr>
              <a:t>melalui</a:t>
            </a:r>
            <a:r>
              <a:rPr lang="en-US" sz="1200" dirty="0">
                <a:solidFill>
                  <a:srgbClr val="4B4877"/>
                </a:solidFill>
                <a:latin typeface="Agrandir"/>
                <a:ea typeface="Agrandir"/>
                <a:cs typeface="Agrandir"/>
                <a:sym typeface="Agrandir"/>
              </a:rPr>
              <a:t> web, </a:t>
            </a:r>
            <a:r>
              <a:rPr lang="en-US" sz="1200" dirty="0" err="1">
                <a:solidFill>
                  <a:srgbClr val="4B4877"/>
                </a:solidFill>
                <a:latin typeface="Agrandir"/>
                <a:ea typeface="Agrandir"/>
                <a:cs typeface="Agrandir"/>
                <a:sym typeface="Agrandir"/>
              </a:rPr>
              <a:t>katalog</a:t>
            </a:r>
            <a:r>
              <a:rPr lang="en-US" sz="1200" dirty="0">
                <a:solidFill>
                  <a:srgbClr val="4B4877"/>
                </a:solidFill>
                <a:latin typeface="Agrandir"/>
                <a:ea typeface="Agrandir"/>
                <a:cs typeface="Agrandir"/>
                <a:sym typeface="Agrandir"/>
              </a:rPr>
              <a:t>, di </a:t>
            </a:r>
            <a:r>
              <a:rPr lang="en-US" sz="1200" dirty="0" err="1">
                <a:solidFill>
                  <a:srgbClr val="4B4877"/>
                </a:solidFill>
                <a:latin typeface="Agrandir"/>
                <a:ea typeface="Agrandir"/>
                <a:cs typeface="Agrandir"/>
                <a:sym typeface="Agrandir"/>
              </a:rPr>
              <a:t>toko</a:t>
            </a:r>
            <a:r>
              <a:rPr lang="en-US" sz="1200" dirty="0">
                <a:solidFill>
                  <a:srgbClr val="4B4877"/>
                </a:solidFill>
                <a:latin typeface="Agrandir"/>
                <a:ea typeface="Agrandir"/>
                <a:cs typeface="Agrandir"/>
                <a:sym typeface="Agrandir"/>
              </a:rPr>
              <a:t>, dan </a:t>
            </a:r>
            <a:r>
              <a:rPr lang="en-US" sz="1200" dirty="0" err="1">
                <a:solidFill>
                  <a:srgbClr val="4B4877"/>
                </a:solidFill>
                <a:latin typeface="Agrandir"/>
                <a:ea typeface="Agrandir"/>
                <a:cs typeface="Agrandir"/>
                <a:sym typeface="Agrandir"/>
              </a:rPr>
              <a:t>kunjungan</a:t>
            </a:r>
            <a:r>
              <a:rPr lang="en-US" sz="1200" dirty="0">
                <a:solidFill>
                  <a:srgbClr val="4B4877"/>
                </a:solidFill>
                <a:latin typeface="Agrandir"/>
                <a:ea typeface="Agrandir"/>
                <a:cs typeface="Agrandir"/>
                <a:sym typeface="Agrandir"/>
              </a:rPr>
              <a:t> situs web </a:t>
            </a:r>
            <a:r>
              <a:rPr lang="en-US" sz="1200" dirty="0" err="1">
                <a:solidFill>
                  <a:srgbClr val="4B4877"/>
                </a:solidFill>
                <a:latin typeface="Agrandir"/>
                <a:ea typeface="Agrandir"/>
                <a:cs typeface="Agrandir"/>
                <a:sym typeface="Agrandir"/>
              </a:rPr>
              <a:t>terkini</a:t>
            </a:r>
            <a:r>
              <a:rPr lang="en-US" sz="1200" dirty="0">
                <a:solidFill>
                  <a:srgbClr val="4B4877"/>
                </a:solidFill>
                <a:latin typeface="Agrandir"/>
                <a:ea typeface="Agrandir"/>
                <a:cs typeface="Agrandir"/>
                <a:sym typeface="Agrandir"/>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4B4877"/>
              </a:solidFill>
              <a:latin typeface="Agrandir"/>
              <a:ea typeface="Agrandir"/>
              <a:cs typeface="Agrandir"/>
              <a:sym typeface="Agrandi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id-ID" sz="1200" dirty="0">
              <a:solidFill>
                <a:srgbClr val="4B4877"/>
              </a:solidFill>
              <a:latin typeface="Agrandir"/>
              <a:ea typeface="Agrandir"/>
              <a:cs typeface="Agrandir"/>
              <a:sym typeface="Agrandir"/>
            </a:endParaRPr>
          </a:p>
          <a:p>
            <a:pPr marL="228600" indent="-228600">
              <a:buAutoNum type="arabicPeriod"/>
            </a:pPr>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8</a:t>
            </a:fld>
            <a:endParaRPr lang="id-ID"/>
          </a:p>
        </p:txBody>
      </p:sp>
    </p:spTree>
    <p:extLst>
      <p:ext uri="{BB962C8B-B14F-4D97-AF65-F5344CB8AC3E}">
        <p14:creationId xmlns:p14="http://schemas.microsoft.com/office/powerpoint/2010/main" val="2528594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id-ID" dirty="0"/>
              <a:t>Selanjutnya di dalam data </a:t>
            </a:r>
            <a:r>
              <a:rPr lang="id-ID" dirty="0" err="1"/>
              <a:t>cleaning</a:t>
            </a:r>
            <a:r>
              <a:rPr lang="id-ID" dirty="0"/>
              <a:t> </a:t>
            </a:r>
            <a:r>
              <a:rPr lang="id-ID" dirty="0" err="1"/>
              <a:t>Bberdasarkan</a:t>
            </a:r>
            <a:r>
              <a:rPr lang="id-ID" dirty="0"/>
              <a:t> hasil analisa pada tahap "</a:t>
            </a:r>
            <a:r>
              <a:rPr lang="id-ID" dirty="0" err="1"/>
              <a:t>Missing</a:t>
            </a:r>
            <a:r>
              <a:rPr lang="id-ID" dirty="0"/>
              <a:t> </a:t>
            </a:r>
            <a:r>
              <a:rPr lang="id-ID" dirty="0" err="1"/>
              <a:t>Value</a:t>
            </a:r>
            <a:r>
              <a:rPr lang="id-ID" dirty="0"/>
              <a:t> </a:t>
            </a:r>
            <a:r>
              <a:rPr lang="id-ID" dirty="0" err="1"/>
              <a:t>Check</a:t>
            </a:r>
            <a:r>
              <a:rPr lang="id-ID" dirty="0"/>
              <a:t>", ditemukan</a:t>
            </a:r>
          </a:p>
          <a:p>
            <a:r>
              <a:rPr lang="id-ID" dirty="0"/>
              <a:t>1. Kolom `</a:t>
            </a:r>
            <a:r>
              <a:rPr lang="id-ID" dirty="0" err="1"/>
              <a:t>Income</a:t>
            </a:r>
            <a:r>
              <a:rPr lang="id-ID" dirty="0"/>
              <a:t> bahwa terdapat </a:t>
            </a:r>
            <a:r>
              <a:rPr lang="id-ID" dirty="0" err="1"/>
              <a:t>value</a:t>
            </a:r>
            <a:r>
              <a:rPr lang="id-ID" dirty="0"/>
              <a:t> kosong atau bukan angka yang terdapat pada kolom "</a:t>
            </a:r>
            <a:r>
              <a:rPr lang="id-ID" dirty="0" err="1"/>
              <a:t>Income</a:t>
            </a:r>
            <a:r>
              <a:rPr lang="id-ID" dirty="0"/>
              <a:t>". Dikarenakan proporsinya hanya sebesar 1% dari keseluruhan data, maka data tersebut dihapus, agar analisa yang didapat lebih akurat.</a:t>
            </a:r>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9</a:t>
            </a:fld>
            <a:endParaRPr lang="id-ID"/>
          </a:p>
        </p:txBody>
      </p:sp>
    </p:spTree>
    <p:extLst>
      <p:ext uri="{BB962C8B-B14F-4D97-AF65-F5344CB8AC3E}">
        <p14:creationId xmlns:p14="http://schemas.microsoft.com/office/powerpoint/2010/main" val="39986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Menghapus data yang mengandung </a:t>
            </a:r>
            <a:r>
              <a:rPr lang="id-ID" sz="1200" b="0" kern="1200" dirty="0" err="1">
                <a:solidFill>
                  <a:schemeClr val="tx1"/>
                </a:solidFill>
                <a:effectLst/>
                <a:latin typeface="+mn-lt"/>
                <a:ea typeface="+mn-ea"/>
                <a:cs typeface="+mn-cs"/>
              </a:rPr>
              <a:t>value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Alone</a:t>
            </a:r>
            <a:r>
              <a:rPr lang="id-ID" sz="1200" b="0" kern="1200" dirty="0">
                <a:solidFill>
                  <a:schemeClr val="tx1"/>
                </a:solidFill>
                <a:effectLst/>
                <a:latin typeface="+mn-lt"/>
                <a:ea typeface="+mn-ea"/>
                <a:cs typeface="+mn-cs"/>
              </a:rPr>
              <a:t>", "Absurd", dan "YOLO"</a:t>
            </a:r>
          </a:p>
          <a:p>
            <a:r>
              <a:rPr lang="id-ID" sz="1200" b="0" kern="1200" dirty="0">
                <a:solidFill>
                  <a:schemeClr val="tx1"/>
                </a:solidFill>
                <a:effectLst/>
                <a:latin typeface="+mn-lt"/>
                <a:ea typeface="+mn-ea"/>
                <a:cs typeface="+mn-cs"/>
              </a:rPr>
              <a:t>Kolom "</a:t>
            </a:r>
            <a:r>
              <a:rPr lang="id-ID" sz="1200" b="0" kern="1200" dirty="0" err="1">
                <a:solidFill>
                  <a:schemeClr val="tx1"/>
                </a:solidFill>
                <a:effectLst/>
                <a:latin typeface="+mn-lt"/>
                <a:ea typeface="+mn-ea"/>
                <a:cs typeface="+mn-cs"/>
              </a:rPr>
              <a:t>Z_CostContact</a:t>
            </a:r>
            <a:r>
              <a:rPr lang="id-ID" sz="1200" b="0" kern="1200" dirty="0">
                <a:solidFill>
                  <a:schemeClr val="tx1"/>
                </a:solidFill>
                <a:effectLst/>
                <a:latin typeface="+mn-lt"/>
                <a:ea typeface="+mn-ea"/>
                <a:cs typeface="+mn-cs"/>
              </a:rPr>
              <a:t>" dan kolom "</a:t>
            </a:r>
            <a:r>
              <a:rPr lang="id-ID" sz="1200" b="0" kern="1200" dirty="0" err="1">
                <a:solidFill>
                  <a:schemeClr val="tx1"/>
                </a:solidFill>
                <a:effectLst/>
                <a:latin typeface="+mn-lt"/>
                <a:ea typeface="+mn-ea"/>
                <a:cs typeface="+mn-cs"/>
              </a:rPr>
              <a:t>Z_Revenue</a:t>
            </a:r>
            <a:r>
              <a:rPr lang="id-ID" sz="1200" b="0" kern="1200" dirty="0">
                <a:solidFill>
                  <a:schemeClr val="tx1"/>
                </a:solidFill>
                <a:effectLst/>
                <a:latin typeface="+mn-lt"/>
                <a:ea typeface="+mn-ea"/>
                <a:cs typeface="+mn-cs"/>
              </a:rPr>
              <a:t>"`  : Tidak memiliki makna yang jelas, dikarenakan tidak terdapat definisi pasti dari kedua kolom ini pada dokumen pelengkap dan </a:t>
            </a:r>
            <a:r>
              <a:rPr lang="id-ID" sz="1200" b="0" kern="1200" dirty="0" err="1">
                <a:solidFill>
                  <a:schemeClr val="tx1"/>
                </a:solidFill>
                <a:effectLst/>
                <a:latin typeface="+mn-lt"/>
                <a:ea typeface="+mn-ea"/>
                <a:cs typeface="+mn-cs"/>
              </a:rPr>
              <a:t>value</a:t>
            </a:r>
            <a:r>
              <a:rPr lang="id-ID" sz="1200" b="0" kern="1200" dirty="0">
                <a:solidFill>
                  <a:schemeClr val="tx1"/>
                </a:solidFill>
                <a:effectLst/>
                <a:latin typeface="+mn-lt"/>
                <a:ea typeface="+mn-ea"/>
                <a:cs typeface="+mn-cs"/>
              </a:rPr>
              <a:t> yang terkandung di dalamnya tidak dapat diinterpretasikan</a:t>
            </a:r>
          </a:p>
          <a:p>
            <a:r>
              <a:rPr lang="id-ID" sz="1200" b="0" kern="1200" dirty="0">
                <a:solidFill>
                  <a:schemeClr val="tx1"/>
                </a:solidFill>
                <a:effectLst/>
                <a:latin typeface="+mn-lt"/>
                <a:ea typeface="+mn-ea"/>
                <a:cs typeface="+mn-cs"/>
              </a:rPr>
              <a:t>`Kolom "</a:t>
            </a:r>
            <a:r>
              <a:rPr lang="id-ID" sz="1200" b="0" kern="1200" dirty="0" err="1">
                <a:solidFill>
                  <a:schemeClr val="tx1"/>
                </a:solidFill>
                <a:effectLst/>
                <a:latin typeface="+mn-lt"/>
                <a:ea typeface="+mn-ea"/>
                <a:cs typeface="+mn-cs"/>
              </a:rPr>
              <a:t>Dt_Customer</a:t>
            </a:r>
            <a:r>
              <a:rPr lang="id-ID" sz="1200" b="0" kern="1200" dirty="0">
                <a:solidFill>
                  <a:schemeClr val="tx1"/>
                </a:solidFill>
                <a:effectLst/>
                <a:latin typeface="+mn-lt"/>
                <a:ea typeface="+mn-ea"/>
                <a:cs typeface="+mn-cs"/>
              </a:rPr>
              <a:t>"`  : Memiliki format data yang tidak sesuai, yaitu </a:t>
            </a:r>
            <a:r>
              <a:rPr lang="id-ID" sz="1200" b="0" kern="1200" dirty="0" err="1">
                <a:solidFill>
                  <a:schemeClr val="tx1"/>
                </a:solidFill>
                <a:effectLst/>
                <a:latin typeface="+mn-lt"/>
                <a:ea typeface="+mn-ea"/>
                <a:cs typeface="+mn-cs"/>
              </a:rPr>
              <a:t>object</a:t>
            </a:r>
            <a:endParaRPr lang="id-ID" sz="1200" b="0" kern="1200" dirty="0">
              <a:solidFill>
                <a:schemeClr val="tx1"/>
              </a:solidFill>
              <a:effectLst/>
              <a:latin typeface="+mn-lt"/>
              <a:ea typeface="+mn-ea"/>
              <a:cs typeface="+mn-cs"/>
            </a:endParaRPr>
          </a:p>
          <a:p>
            <a:endParaRPr lang="id-ID" sz="1200" b="0" kern="1200" dirty="0">
              <a:solidFill>
                <a:schemeClr val="tx1"/>
              </a:solidFill>
              <a:effectLst/>
              <a:latin typeface="+mn-lt"/>
              <a:ea typeface="+mn-ea"/>
              <a:cs typeface="+mn-cs"/>
            </a:endParaRPr>
          </a:p>
          <a:p>
            <a:endParaRPr lang="id-ID" dirty="0"/>
          </a:p>
          <a:p>
            <a:endParaRPr lang="id-ID" dirty="0"/>
          </a:p>
        </p:txBody>
      </p:sp>
      <p:sp>
        <p:nvSpPr>
          <p:cNvPr id="4" name="Tampungan Nomor Slide 3"/>
          <p:cNvSpPr>
            <a:spLocks noGrp="1"/>
          </p:cNvSpPr>
          <p:nvPr>
            <p:ph type="sldNum" sz="quarter" idx="5"/>
          </p:nvPr>
        </p:nvSpPr>
        <p:spPr/>
        <p:txBody>
          <a:bodyPr/>
          <a:lstStyle/>
          <a:p>
            <a:fld id="{9E592C6E-A53F-4F0A-B4A1-AAC9CFEED155}" type="slidenum">
              <a:rPr lang="id-ID" smtClean="0"/>
              <a:t>10</a:t>
            </a:fld>
            <a:endParaRPr lang="id-ID"/>
          </a:p>
        </p:txBody>
      </p:sp>
    </p:spTree>
    <p:extLst>
      <p:ext uri="{BB962C8B-B14F-4D97-AF65-F5344CB8AC3E}">
        <p14:creationId xmlns:p14="http://schemas.microsoft.com/office/powerpoint/2010/main" val="2052904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9.svg"/><Relationship Id="rId9" Type="http://schemas.openxmlformats.org/officeDocument/2006/relationships/image" Target="../media/image24.png"/><Relationship Id="rId1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9.svg"/><Relationship Id="rId9" Type="http://schemas.openxmlformats.org/officeDocument/2006/relationships/image" Target="../media/image19.svg"/></Relationships>
</file>

<file path=ppt/slides/_rels/slide2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9.svg"/><Relationship Id="rId9" Type="http://schemas.openxmlformats.org/officeDocument/2006/relationships/image" Target="../media/image24.png"/><Relationship Id="rId14" Type="http://schemas.openxmlformats.org/officeDocument/2006/relationships/image" Target="../media/image29.svg"/></Relationships>
</file>

<file path=ppt/slides/_rels/slide2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8.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58.svg"/><Relationship Id="rId4" Type="http://schemas.openxmlformats.org/officeDocument/2006/relationships/image" Target="../media/image9.sv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9.svg"/><Relationship Id="rId9" Type="http://schemas.openxmlformats.org/officeDocument/2006/relationships/image" Target="../media/image24.png"/><Relationship Id="rId14"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11.svg"/><Relationship Id="rId4" Type="http://schemas.openxmlformats.org/officeDocument/2006/relationships/image" Target="../media/image9.sv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4.svg"/><Relationship Id="rId7" Type="http://schemas.openxmlformats.org/officeDocument/2006/relationships/image" Target="../media/image9.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9.svg"/><Relationship Id="rId9" Type="http://schemas.openxmlformats.org/officeDocument/2006/relationships/image" Target="../media/image24.png"/><Relationship Id="rId14"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2.svg"/><Relationship Id="rId4" Type="http://schemas.openxmlformats.org/officeDocument/2006/relationships/image" Target="../media/image9.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7.png"/><Relationship Id="rId5" Type="http://schemas.openxmlformats.org/officeDocument/2006/relationships/image" Target="../media/image18.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rot="-544989">
            <a:off x="8255029" y="2755036"/>
            <a:ext cx="10737967" cy="7048011"/>
          </a:xfrm>
          <a:custGeom>
            <a:avLst/>
            <a:gdLst/>
            <a:ahLst/>
            <a:cxnLst/>
            <a:rect l="l" t="t" r="r" b="b"/>
            <a:pathLst>
              <a:path w="10737967" h="7048011">
                <a:moveTo>
                  <a:pt x="0" y="0"/>
                </a:moveTo>
                <a:lnTo>
                  <a:pt x="10737966" y="0"/>
                </a:lnTo>
                <a:lnTo>
                  <a:pt x="10737966" y="7048011"/>
                </a:lnTo>
                <a:lnTo>
                  <a:pt x="0" y="7048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716259" y="1585058"/>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5"/>
            <a:stretch>
              <a:fillRect/>
            </a:stretch>
          </a:blipFill>
        </p:spPr>
      </p:sp>
      <p:sp>
        <p:nvSpPr>
          <p:cNvPr id="4" name="Freeform 4"/>
          <p:cNvSpPr/>
          <p:nvPr/>
        </p:nvSpPr>
        <p:spPr>
          <a:xfrm>
            <a:off x="15195829" y="3590153"/>
            <a:ext cx="1744221" cy="4429768"/>
          </a:xfrm>
          <a:custGeom>
            <a:avLst/>
            <a:gdLst/>
            <a:ahLst/>
            <a:cxnLst/>
            <a:rect l="l" t="t" r="r" b="b"/>
            <a:pathLst>
              <a:path w="1744221" h="4429768">
                <a:moveTo>
                  <a:pt x="0" y="0"/>
                </a:moveTo>
                <a:lnTo>
                  <a:pt x="1744221" y="0"/>
                </a:lnTo>
                <a:lnTo>
                  <a:pt x="1744221" y="4429768"/>
                </a:lnTo>
                <a:lnTo>
                  <a:pt x="0" y="4429768"/>
                </a:lnTo>
                <a:lnTo>
                  <a:pt x="0" y="0"/>
                </a:lnTo>
                <a:close/>
              </a:path>
            </a:pathLst>
          </a:custGeom>
          <a:blipFill>
            <a:blip r:embed="rId6"/>
            <a:stretch>
              <a:fillRect/>
            </a:stretch>
          </a:blipFill>
        </p:spPr>
      </p:sp>
      <p:sp>
        <p:nvSpPr>
          <p:cNvPr id="5" name="Freeform 5"/>
          <p:cNvSpPr/>
          <p:nvPr/>
        </p:nvSpPr>
        <p:spPr>
          <a:xfrm>
            <a:off x="7337917" y="4802490"/>
            <a:ext cx="3973727" cy="3899452"/>
          </a:xfrm>
          <a:custGeom>
            <a:avLst/>
            <a:gdLst/>
            <a:ahLst/>
            <a:cxnLst/>
            <a:rect l="l" t="t" r="r" b="b"/>
            <a:pathLst>
              <a:path w="3973727" h="3899452">
                <a:moveTo>
                  <a:pt x="0" y="0"/>
                </a:moveTo>
                <a:lnTo>
                  <a:pt x="3973727" y="0"/>
                </a:lnTo>
                <a:lnTo>
                  <a:pt x="3973727" y="3899452"/>
                </a:lnTo>
                <a:lnTo>
                  <a:pt x="0" y="3899452"/>
                </a:lnTo>
                <a:lnTo>
                  <a:pt x="0" y="0"/>
                </a:lnTo>
                <a:close/>
              </a:path>
            </a:pathLst>
          </a:custGeom>
          <a:blipFill>
            <a:blip r:embed="rId7"/>
            <a:stretch>
              <a:fillRect/>
            </a:stretch>
          </a:blipFill>
        </p:spPr>
      </p:sp>
      <p:sp>
        <p:nvSpPr>
          <p:cNvPr id="6" name="TextBox 6"/>
          <p:cNvSpPr txBox="1"/>
          <p:nvPr/>
        </p:nvSpPr>
        <p:spPr>
          <a:xfrm>
            <a:off x="1427943" y="2971452"/>
            <a:ext cx="6183236" cy="2579419"/>
          </a:xfrm>
          <a:prstGeom prst="rect">
            <a:avLst/>
          </a:prstGeom>
        </p:spPr>
        <p:txBody>
          <a:bodyPr lIns="0" tIns="0" rIns="0" bIns="0" rtlCol="0" anchor="t">
            <a:spAutoFit/>
          </a:bodyPr>
          <a:lstStyle/>
          <a:p>
            <a:pPr algn="l">
              <a:lnSpc>
                <a:spcPts val="6815"/>
              </a:lnSpc>
            </a:pPr>
            <a:r>
              <a:rPr lang="en-US" sz="5324">
                <a:solidFill>
                  <a:srgbClr val="DD724D"/>
                </a:solidFill>
                <a:latin typeface="Loubag"/>
                <a:ea typeface="Loubag"/>
                <a:cs typeface="Loubag"/>
                <a:sym typeface="Loubag"/>
              </a:rPr>
              <a:t>Muhammad Afrian Kusumawardana</a:t>
            </a:r>
          </a:p>
        </p:txBody>
      </p:sp>
      <p:sp>
        <p:nvSpPr>
          <p:cNvPr id="7" name="TextBox 7"/>
          <p:cNvSpPr txBox="1"/>
          <p:nvPr/>
        </p:nvSpPr>
        <p:spPr>
          <a:xfrm>
            <a:off x="1427943" y="1009650"/>
            <a:ext cx="7716057" cy="1052083"/>
          </a:xfrm>
          <a:prstGeom prst="rect">
            <a:avLst/>
          </a:prstGeom>
        </p:spPr>
        <p:txBody>
          <a:bodyPr lIns="0" tIns="0" rIns="0" bIns="0" rtlCol="0" anchor="t">
            <a:spAutoFit/>
          </a:bodyPr>
          <a:lstStyle/>
          <a:p>
            <a:pPr algn="l">
              <a:lnSpc>
                <a:spcPts val="4254"/>
              </a:lnSpc>
            </a:pPr>
            <a:r>
              <a:rPr lang="en-US" sz="3323">
                <a:solidFill>
                  <a:srgbClr val="DD724D"/>
                </a:solidFill>
                <a:latin typeface="Loubag"/>
                <a:ea typeface="Loubag"/>
                <a:cs typeface="Loubag"/>
                <a:sym typeface="Loubag"/>
              </a:rPr>
              <a:t>Capstone Project 2 - Supermarket Customer Analysis</a:t>
            </a:r>
          </a:p>
        </p:txBody>
      </p:sp>
      <p:sp>
        <p:nvSpPr>
          <p:cNvPr id="8" name="TextBox 8"/>
          <p:cNvSpPr txBox="1"/>
          <p:nvPr/>
        </p:nvSpPr>
        <p:spPr>
          <a:xfrm>
            <a:off x="1427943" y="6455746"/>
            <a:ext cx="4077974" cy="1449705"/>
          </a:xfrm>
          <a:prstGeom prst="rect">
            <a:avLst/>
          </a:prstGeom>
        </p:spPr>
        <p:txBody>
          <a:bodyPr lIns="0" tIns="0" rIns="0" bIns="0" rtlCol="0" anchor="t">
            <a:spAutoFit/>
          </a:bodyPr>
          <a:lstStyle/>
          <a:p>
            <a:pPr algn="l">
              <a:lnSpc>
                <a:spcPts val="5760"/>
              </a:lnSpc>
            </a:pPr>
            <a:r>
              <a:rPr lang="en-US" sz="4500">
                <a:solidFill>
                  <a:srgbClr val="DD724D"/>
                </a:solidFill>
                <a:latin typeface="Roboto"/>
                <a:ea typeface="Roboto"/>
                <a:cs typeface="Roboto"/>
                <a:sym typeface="Roboto"/>
              </a:rPr>
              <a:t>JCDS 0708- Batch Bandung</a:t>
            </a:r>
          </a:p>
        </p:txBody>
      </p:sp>
      <p:sp>
        <p:nvSpPr>
          <p:cNvPr id="9" name="Freeform 9"/>
          <p:cNvSpPr/>
          <p:nvPr/>
        </p:nvSpPr>
        <p:spPr>
          <a:xfrm rot="-1300442">
            <a:off x="16344997" y="2137996"/>
            <a:ext cx="1342867" cy="1743112"/>
          </a:xfrm>
          <a:custGeom>
            <a:avLst/>
            <a:gdLst/>
            <a:ahLst/>
            <a:cxnLst/>
            <a:rect l="l" t="t" r="r" b="b"/>
            <a:pathLst>
              <a:path w="1342867" h="1743112">
                <a:moveTo>
                  <a:pt x="0" y="0"/>
                </a:moveTo>
                <a:lnTo>
                  <a:pt x="1342867" y="0"/>
                </a:lnTo>
                <a:lnTo>
                  <a:pt x="1342867" y="1743112"/>
                </a:lnTo>
                <a:lnTo>
                  <a:pt x="0" y="17431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572688" y="2096970"/>
            <a:ext cx="7886093" cy="6093060"/>
          </a:xfrm>
          <a:custGeom>
            <a:avLst/>
            <a:gdLst/>
            <a:ahLst/>
            <a:cxnLst/>
            <a:rect l="l" t="t" r="r" b="b"/>
            <a:pathLst>
              <a:path w="7886093" h="6093060">
                <a:moveTo>
                  <a:pt x="0" y="0"/>
                </a:moveTo>
                <a:lnTo>
                  <a:pt x="7886094" y="0"/>
                </a:lnTo>
                <a:lnTo>
                  <a:pt x="7886094" y="6093060"/>
                </a:lnTo>
                <a:lnTo>
                  <a:pt x="0" y="6093060"/>
                </a:lnTo>
                <a:lnTo>
                  <a:pt x="0" y="0"/>
                </a:lnTo>
                <a:close/>
              </a:path>
            </a:pathLst>
          </a:custGeom>
          <a:blipFill>
            <a:blip r:embed="rId3"/>
            <a:stretch>
              <a:fillRect r="-347901" b="-7970"/>
            </a:stretch>
          </a:blipFill>
        </p:spPr>
      </p:sp>
      <p:sp>
        <p:nvSpPr>
          <p:cNvPr id="3" name="Freeform 3"/>
          <p:cNvSpPr/>
          <p:nvPr/>
        </p:nvSpPr>
        <p:spPr>
          <a:xfrm>
            <a:off x="8653855" y="2096970"/>
            <a:ext cx="8428843" cy="3623108"/>
          </a:xfrm>
          <a:custGeom>
            <a:avLst/>
            <a:gdLst/>
            <a:ahLst/>
            <a:cxnLst/>
            <a:rect l="l" t="t" r="r" b="b"/>
            <a:pathLst>
              <a:path w="8428843" h="3623108">
                <a:moveTo>
                  <a:pt x="0" y="0"/>
                </a:moveTo>
                <a:lnTo>
                  <a:pt x="8428843" y="0"/>
                </a:lnTo>
                <a:lnTo>
                  <a:pt x="8428843" y="3623108"/>
                </a:lnTo>
                <a:lnTo>
                  <a:pt x="0" y="3623108"/>
                </a:lnTo>
                <a:lnTo>
                  <a:pt x="0" y="0"/>
                </a:lnTo>
                <a:close/>
              </a:path>
            </a:pathLst>
          </a:custGeom>
          <a:blipFill>
            <a:blip r:embed="rId4"/>
            <a:stretch>
              <a:fillRect l="-926" t="-50367" r="-926" b="-53637"/>
            </a:stretch>
          </a:blipFill>
        </p:spPr>
      </p:sp>
      <p:sp>
        <p:nvSpPr>
          <p:cNvPr id="4" name="Freeform 4"/>
          <p:cNvSpPr/>
          <p:nvPr/>
        </p:nvSpPr>
        <p:spPr>
          <a:xfrm>
            <a:off x="13428444" y="4525013"/>
            <a:ext cx="3654253" cy="4733287"/>
          </a:xfrm>
          <a:custGeom>
            <a:avLst/>
            <a:gdLst/>
            <a:ahLst/>
            <a:cxnLst/>
            <a:rect l="l" t="t" r="r" b="b"/>
            <a:pathLst>
              <a:path w="3654253" h="4733287">
                <a:moveTo>
                  <a:pt x="0" y="0"/>
                </a:moveTo>
                <a:lnTo>
                  <a:pt x="3654254" y="0"/>
                </a:lnTo>
                <a:lnTo>
                  <a:pt x="3654254" y="4733287"/>
                </a:lnTo>
                <a:lnTo>
                  <a:pt x="0" y="4733287"/>
                </a:lnTo>
                <a:lnTo>
                  <a:pt x="0" y="0"/>
                </a:lnTo>
                <a:close/>
              </a:path>
            </a:pathLst>
          </a:custGeom>
          <a:blipFill>
            <a:blip r:embed="rId5"/>
            <a:stretch>
              <a:fillRect t="-4197"/>
            </a:stretch>
          </a:blipFill>
        </p:spPr>
      </p:sp>
      <p:sp>
        <p:nvSpPr>
          <p:cNvPr id="5" name="Freeform 5"/>
          <p:cNvSpPr/>
          <p:nvPr/>
        </p:nvSpPr>
        <p:spPr>
          <a:xfrm>
            <a:off x="11295302" y="4345922"/>
            <a:ext cx="1572974" cy="5091470"/>
          </a:xfrm>
          <a:custGeom>
            <a:avLst/>
            <a:gdLst/>
            <a:ahLst/>
            <a:cxnLst/>
            <a:rect l="l" t="t" r="r" b="b"/>
            <a:pathLst>
              <a:path w="1572974" h="5091470">
                <a:moveTo>
                  <a:pt x="0" y="0"/>
                </a:moveTo>
                <a:lnTo>
                  <a:pt x="1572974" y="0"/>
                </a:lnTo>
                <a:lnTo>
                  <a:pt x="1572974" y="5091470"/>
                </a:lnTo>
                <a:lnTo>
                  <a:pt x="0" y="5091470"/>
                </a:lnTo>
                <a:lnTo>
                  <a:pt x="0" y="0"/>
                </a:lnTo>
                <a:close/>
              </a:path>
            </a:pathLst>
          </a:custGeom>
          <a:blipFill>
            <a:blip r:embed="rId6"/>
            <a:stretch>
              <a:fillRect/>
            </a:stretch>
          </a:blipFill>
        </p:spPr>
      </p:sp>
      <p:sp>
        <p:nvSpPr>
          <p:cNvPr id="6" name="TextBox 6"/>
          <p:cNvSpPr txBox="1"/>
          <p:nvPr/>
        </p:nvSpPr>
        <p:spPr>
          <a:xfrm>
            <a:off x="1028700" y="1120629"/>
            <a:ext cx="6974070"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Anomali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1028700" y="2463295"/>
            <a:ext cx="16400950" cy="6340914"/>
          </a:xfrm>
          <a:custGeom>
            <a:avLst/>
            <a:gdLst/>
            <a:ahLst/>
            <a:cxnLst/>
            <a:rect l="l" t="t" r="r" b="b"/>
            <a:pathLst>
              <a:path w="16400950" h="6340914">
                <a:moveTo>
                  <a:pt x="0" y="0"/>
                </a:moveTo>
                <a:lnTo>
                  <a:pt x="16400950" y="0"/>
                </a:lnTo>
                <a:lnTo>
                  <a:pt x="16400950" y="6340913"/>
                </a:lnTo>
                <a:lnTo>
                  <a:pt x="0" y="6340913"/>
                </a:lnTo>
                <a:lnTo>
                  <a:pt x="0" y="0"/>
                </a:lnTo>
                <a:close/>
              </a:path>
            </a:pathLst>
          </a:custGeom>
          <a:blipFill>
            <a:blip r:embed="rId3"/>
            <a:stretch>
              <a:fillRect r="-1076"/>
            </a:stretch>
          </a:blipFill>
        </p:spPr>
      </p:sp>
      <p:sp>
        <p:nvSpPr>
          <p:cNvPr id="3" name="TextBox 3"/>
          <p:cNvSpPr txBox="1"/>
          <p:nvPr/>
        </p:nvSpPr>
        <p:spPr>
          <a:xfrm>
            <a:off x="1028700" y="1120629"/>
            <a:ext cx="15296455" cy="762000"/>
          </a:xfrm>
          <a:prstGeom prst="rect">
            <a:avLst/>
          </a:prstGeom>
        </p:spPr>
        <p:txBody>
          <a:bodyPr lIns="0" tIns="0" rIns="0" bIns="0" rtlCol="0" anchor="t">
            <a:spAutoFit/>
          </a:bodyPr>
          <a:lstStyle/>
          <a:p>
            <a:pPr algn="ctr">
              <a:lnSpc>
                <a:spcPts val="4500"/>
              </a:lnSpc>
            </a:pPr>
            <a:r>
              <a:rPr lang="en-US" sz="5000" b="1">
                <a:solidFill>
                  <a:srgbClr val="DC2E1F"/>
                </a:solidFill>
                <a:latin typeface="Agrandir Bold"/>
                <a:ea typeface="Agrandir Bold"/>
                <a:cs typeface="Agrandir Bold"/>
                <a:sym typeface="Agrandir Bold"/>
              </a:rPr>
              <a:t>Data pelanggan ada yang nilai nya NAN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792657" y="2249120"/>
            <a:ext cx="2522778" cy="2939678"/>
          </a:xfrm>
          <a:custGeom>
            <a:avLst/>
            <a:gdLst/>
            <a:ahLst/>
            <a:cxnLst/>
            <a:rect l="l" t="t" r="r" b="b"/>
            <a:pathLst>
              <a:path w="2522778" h="2939678">
                <a:moveTo>
                  <a:pt x="0" y="0"/>
                </a:moveTo>
                <a:lnTo>
                  <a:pt x="2522778" y="0"/>
                </a:lnTo>
                <a:lnTo>
                  <a:pt x="2522778" y="2939678"/>
                </a:lnTo>
                <a:lnTo>
                  <a:pt x="0" y="29396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1965474"/>
            <a:ext cx="4912203" cy="5414251"/>
          </a:xfrm>
          <a:custGeom>
            <a:avLst/>
            <a:gdLst/>
            <a:ahLst/>
            <a:cxnLst/>
            <a:rect l="l" t="t" r="r" b="b"/>
            <a:pathLst>
              <a:path w="4912203" h="5414251">
                <a:moveTo>
                  <a:pt x="0" y="0"/>
                </a:moveTo>
                <a:lnTo>
                  <a:pt x="4912203" y="0"/>
                </a:lnTo>
                <a:lnTo>
                  <a:pt x="4912203" y="5414251"/>
                </a:lnTo>
                <a:lnTo>
                  <a:pt x="0" y="54142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60508" y="4786414"/>
            <a:ext cx="6995537" cy="5965286"/>
          </a:xfrm>
          <a:custGeom>
            <a:avLst/>
            <a:gdLst/>
            <a:ahLst/>
            <a:cxnLst/>
            <a:rect l="l" t="t" r="r" b="b"/>
            <a:pathLst>
              <a:path w="6995537" h="5965286">
                <a:moveTo>
                  <a:pt x="0" y="0"/>
                </a:moveTo>
                <a:lnTo>
                  <a:pt x="6995538" y="0"/>
                </a:lnTo>
                <a:lnTo>
                  <a:pt x="6995538" y="5965286"/>
                </a:lnTo>
                <a:lnTo>
                  <a:pt x="0" y="5965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10319492" y="2601511"/>
            <a:ext cx="8110556"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2. Diskusi</a:t>
            </a:r>
          </a:p>
        </p:txBody>
      </p:sp>
      <p:sp>
        <p:nvSpPr>
          <p:cNvPr id="10" name="TextBox 10"/>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11" name="TextBox 11"/>
          <p:cNvSpPr txBox="1"/>
          <p:nvPr/>
        </p:nvSpPr>
        <p:spPr>
          <a:xfrm>
            <a:off x="9747290" y="3636223"/>
            <a:ext cx="7839148" cy="5668645"/>
          </a:xfrm>
          <a:prstGeom prst="rect">
            <a:avLst/>
          </a:prstGeom>
        </p:spPr>
        <p:txBody>
          <a:bodyPr lIns="0" tIns="0" rIns="0" bIns="0" rtlCol="0" anchor="t">
            <a:spAutoFit/>
          </a:bodyPr>
          <a:lstStyle/>
          <a:p>
            <a:pPr marL="1122679" lvl="1" indent="-561340" algn="l">
              <a:lnSpc>
                <a:spcPts val="7279"/>
              </a:lnSpc>
              <a:spcBef>
                <a:spcPct val="0"/>
              </a:spcBef>
              <a:buFont typeface="Arial"/>
              <a:buChar char="•"/>
            </a:pPr>
            <a:r>
              <a:rPr lang="en-US" sz="5199" b="1">
                <a:solidFill>
                  <a:srgbClr val="000000"/>
                </a:solidFill>
                <a:latin typeface="Agrandir Bold"/>
                <a:ea typeface="Agrandir Bold"/>
                <a:cs typeface="Agrandir Bold"/>
                <a:sym typeface="Agrandir Bold"/>
              </a:rPr>
              <a:t>Segmentasi Pelanggan</a:t>
            </a:r>
          </a:p>
          <a:p>
            <a:pPr marL="1122679" lvl="1" indent="-561340" algn="l">
              <a:lnSpc>
                <a:spcPts val="7279"/>
              </a:lnSpc>
              <a:spcBef>
                <a:spcPct val="0"/>
              </a:spcBef>
              <a:buFont typeface="Arial"/>
              <a:buChar char="•"/>
            </a:pPr>
            <a:r>
              <a:rPr lang="en-US" sz="5199" b="1">
                <a:solidFill>
                  <a:srgbClr val="000000"/>
                </a:solidFill>
                <a:latin typeface="Agrandir Bold"/>
                <a:ea typeface="Agrandir Bold"/>
                <a:cs typeface="Agrandir Bold"/>
                <a:sym typeface="Agrandir Bold"/>
              </a:rPr>
              <a:t> Produk</a:t>
            </a:r>
          </a:p>
          <a:p>
            <a:pPr marL="1122679" lvl="1" indent="-561340" algn="l">
              <a:lnSpc>
                <a:spcPts val="7279"/>
              </a:lnSpc>
              <a:spcBef>
                <a:spcPct val="0"/>
              </a:spcBef>
              <a:buFont typeface="Arial"/>
              <a:buChar char="•"/>
            </a:pPr>
            <a:r>
              <a:rPr lang="en-US" sz="5199" b="1">
                <a:solidFill>
                  <a:srgbClr val="000000"/>
                </a:solidFill>
                <a:latin typeface="Agrandir Bold"/>
                <a:ea typeface="Agrandir Bold"/>
                <a:cs typeface="Agrandir Bold"/>
                <a:sym typeface="Agrandir Bold"/>
              </a:rPr>
              <a:t>Kampanye</a:t>
            </a:r>
          </a:p>
          <a:p>
            <a:pPr marL="1122679" lvl="1" indent="-561340" algn="l">
              <a:lnSpc>
                <a:spcPts val="7279"/>
              </a:lnSpc>
              <a:spcBef>
                <a:spcPct val="0"/>
              </a:spcBef>
              <a:buFont typeface="Arial"/>
              <a:buChar char="•"/>
            </a:pPr>
            <a:r>
              <a:rPr lang="en-US" sz="5199" b="1">
                <a:solidFill>
                  <a:srgbClr val="000000"/>
                </a:solidFill>
                <a:latin typeface="Agrandir Bold"/>
                <a:ea typeface="Agrandir Bold"/>
                <a:cs typeface="Agrandir Bold"/>
                <a:sym typeface="Agrandir Bold"/>
              </a:rPr>
              <a:t>Analisis Saluran Distribusi.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93952" y="3059326"/>
            <a:ext cx="6740434" cy="6251752"/>
          </a:xfrm>
          <a:custGeom>
            <a:avLst/>
            <a:gdLst/>
            <a:ahLst/>
            <a:cxnLst/>
            <a:rect l="l" t="t" r="r" b="b"/>
            <a:pathLst>
              <a:path w="6740434" h="6251752">
                <a:moveTo>
                  <a:pt x="0" y="0"/>
                </a:moveTo>
                <a:lnTo>
                  <a:pt x="6740434" y="0"/>
                </a:lnTo>
                <a:lnTo>
                  <a:pt x="6740434" y="6251752"/>
                </a:lnTo>
                <a:lnTo>
                  <a:pt x="0" y="6251752"/>
                </a:lnTo>
                <a:lnTo>
                  <a:pt x="0" y="0"/>
                </a:lnTo>
                <a:close/>
              </a:path>
            </a:pathLst>
          </a:custGeom>
          <a:blipFill>
            <a:blip r:embed="rId5"/>
            <a:stretch>
              <a:fillRect/>
            </a:stretch>
          </a:blipFill>
        </p:spPr>
      </p:sp>
      <p:graphicFrame>
        <p:nvGraphicFramePr>
          <p:cNvPr id="4" name="Table 4"/>
          <p:cNvGraphicFramePr>
            <a:graphicFrameLocks noGrp="1"/>
          </p:cNvGraphicFramePr>
          <p:nvPr/>
        </p:nvGraphicFramePr>
        <p:xfrm>
          <a:off x="8403696" y="3748221"/>
          <a:ext cx="8459988" cy="6358204"/>
        </p:xfrm>
        <a:graphic>
          <a:graphicData uri="http://schemas.openxmlformats.org/drawingml/2006/table">
            <a:tbl>
              <a:tblPr/>
              <a:tblGrid>
                <a:gridCol w="4229994">
                  <a:extLst>
                    <a:ext uri="{9D8B030D-6E8A-4147-A177-3AD203B41FA5}">
                      <a16:colId xmlns:a16="http://schemas.microsoft.com/office/drawing/2014/main" val="20000"/>
                    </a:ext>
                  </a:extLst>
                </a:gridCol>
                <a:gridCol w="4229994">
                  <a:extLst>
                    <a:ext uri="{9D8B030D-6E8A-4147-A177-3AD203B41FA5}">
                      <a16:colId xmlns:a16="http://schemas.microsoft.com/office/drawing/2014/main" val="20001"/>
                    </a:ext>
                  </a:extLst>
                </a:gridCol>
              </a:tblGrid>
              <a:tr h="1702200">
                <a:tc>
                  <a:txBody>
                    <a:bodyPr/>
                    <a:lstStyle/>
                    <a:p>
                      <a:pPr algn="ctr">
                        <a:lnSpc>
                          <a:spcPts val="2100"/>
                        </a:lnSpc>
                        <a:defRPr/>
                      </a:pPr>
                      <a:r>
                        <a:rPr lang="en-US" sz="1500" b="1">
                          <a:solidFill>
                            <a:srgbClr val="000000"/>
                          </a:solidFill>
                          <a:latin typeface="Agrandir Bold"/>
                          <a:ea typeface="Agrandir Bold"/>
                          <a:cs typeface="Agrandir Bold"/>
                          <a:sym typeface="Agrandir Bold"/>
                        </a:rPr>
                        <a:t>50 %</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tc>
                  <a:txBody>
                    <a:bodyPr/>
                    <a:lstStyle/>
                    <a:p>
                      <a:pPr algn="l">
                        <a:lnSpc>
                          <a:spcPts val="2379"/>
                        </a:lnSpc>
                        <a:defRPr/>
                      </a:pPr>
                      <a:r>
                        <a:rPr lang="en-US" sz="1699">
                          <a:solidFill>
                            <a:srgbClr val="000000"/>
                          </a:solidFill>
                          <a:latin typeface="Agrandir"/>
                          <a:ea typeface="Agrandir"/>
                          <a:cs typeface="Agrandir"/>
                          <a:sym typeface="Agrandir"/>
                        </a:rPr>
                        <a:t>Segmen 1: Nilai moneter tinggi &gt; cenderung melakukan transaksi dengan jumlah besar.</a:t>
                      </a:r>
                      <a:endParaRPr lang="en-US" sz="1100"/>
                    </a:p>
                    <a:p>
                      <a:pPr algn="l">
                        <a:lnSpc>
                          <a:spcPts val="237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extLst>
                  <a:ext uri="{0D108BD9-81ED-4DB2-BD59-A6C34878D82A}">
                    <a16:rowId xmlns:a16="http://schemas.microsoft.com/office/drawing/2014/main" val="10000"/>
                  </a:ext>
                </a:extLst>
              </a:tr>
              <a:tr h="2208807">
                <a:tc>
                  <a:txBody>
                    <a:bodyPr/>
                    <a:lstStyle/>
                    <a:p>
                      <a:pPr algn="ctr">
                        <a:lnSpc>
                          <a:spcPts val="2100"/>
                        </a:lnSpc>
                        <a:defRPr/>
                      </a:pPr>
                      <a:r>
                        <a:rPr lang="en-US" sz="1500" b="1">
                          <a:solidFill>
                            <a:srgbClr val="000000"/>
                          </a:solidFill>
                          <a:latin typeface="Agrandir Bold"/>
                          <a:ea typeface="Agrandir Bold"/>
                          <a:cs typeface="Agrandir Bold"/>
                          <a:sym typeface="Agrandir Bold"/>
                        </a:rPr>
                        <a:t>26 % </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tc>
                  <a:txBody>
                    <a:bodyPr/>
                    <a:lstStyle/>
                    <a:p>
                      <a:pPr algn="l">
                        <a:lnSpc>
                          <a:spcPts val="2239"/>
                        </a:lnSpc>
                        <a:defRPr/>
                      </a:pPr>
                      <a:r>
                        <a:rPr lang="en-US" sz="1599">
                          <a:solidFill>
                            <a:srgbClr val="000000"/>
                          </a:solidFill>
                          <a:latin typeface="Agrandir"/>
                          <a:ea typeface="Agrandir"/>
                          <a:cs typeface="Agrandir"/>
                          <a:sym typeface="Agrandir"/>
                        </a:rPr>
                        <a:t>Segmen 2: Nilai frekuensi tinggi dan/atau kebaruan &gt;cenderung melakukan transaksi yang sering dan/atau baru saja melakukan transaksi.</a:t>
                      </a:r>
                      <a:endParaRPr lang="en-US" sz="1100"/>
                    </a:p>
                    <a:p>
                      <a:pPr algn="l">
                        <a:lnSpc>
                          <a:spcPts val="223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extLst>
                  <a:ext uri="{0D108BD9-81ED-4DB2-BD59-A6C34878D82A}">
                    <a16:rowId xmlns:a16="http://schemas.microsoft.com/office/drawing/2014/main" val="10001"/>
                  </a:ext>
                </a:extLst>
              </a:tr>
              <a:tr h="2447197">
                <a:tc>
                  <a:txBody>
                    <a:bodyPr/>
                    <a:lstStyle/>
                    <a:p>
                      <a:pPr algn="ctr">
                        <a:lnSpc>
                          <a:spcPts val="2100"/>
                        </a:lnSpc>
                        <a:defRPr/>
                      </a:pPr>
                      <a:r>
                        <a:rPr lang="en-US" sz="1500" b="1">
                          <a:solidFill>
                            <a:srgbClr val="000000"/>
                          </a:solidFill>
                          <a:latin typeface="Agrandir Bold"/>
                          <a:ea typeface="Agrandir Bold"/>
                          <a:cs typeface="Agrandir Bold"/>
                          <a:sym typeface="Agrandir Bold"/>
                        </a:rPr>
                        <a:t>24 %</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tc>
                  <a:txBody>
                    <a:bodyPr/>
                    <a:lstStyle/>
                    <a:p>
                      <a:pPr algn="just">
                        <a:lnSpc>
                          <a:spcPts val="2100"/>
                        </a:lnSpc>
                        <a:defRPr/>
                      </a:pPr>
                      <a:r>
                        <a:rPr lang="en-US" sz="1500">
                          <a:solidFill>
                            <a:srgbClr val="000000"/>
                          </a:solidFill>
                          <a:latin typeface="Agrandir"/>
                          <a:ea typeface="Agrandir"/>
                          <a:cs typeface="Agrandir"/>
                          <a:sym typeface="Agrandir"/>
                        </a:rPr>
                        <a:t>Segmen 3: Keterkinian, frekuensi, dan nilai moneter rendah &gt; cenderung tidak melakukan transaksi dalam jangka waktu lama, jarang melakukan transaksi, dan dengan jumlah transaksi kecil.</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7888C1"/>
                    </a:solidFill>
                  </a:tcPr>
                </a:tc>
                <a:extLst>
                  <a:ext uri="{0D108BD9-81ED-4DB2-BD59-A6C34878D82A}">
                    <a16:rowId xmlns:a16="http://schemas.microsoft.com/office/drawing/2014/main" val="10002"/>
                  </a:ext>
                </a:extLst>
              </a:tr>
            </a:tbl>
          </a:graphicData>
        </a:graphic>
      </p:graphicFrame>
      <p:sp>
        <p:nvSpPr>
          <p:cNvPr id="5" name="Freeform 5"/>
          <p:cNvSpPr/>
          <p:nvPr/>
        </p:nvSpPr>
        <p:spPr>
          <a:xfrm>
            <a:off x="13225633" y="0"/>
            <a:ext cx="5030676" cy="1767025"/>
          </a:xfrm>
          <a:custGeom>
            <a:avLst/>
            <a:gdLst/>
            <a:ahLst/>
            <a:cxnLst/>
            <a:rect l="l" t="t" r="r" b="b"/>
            <a:pathLst>
              <a:path w="5030676" h="1767025">
                <a:moveTo>
                  <a:pt x="0" y="0"/>
                </a:moveTo>
                <a:lnTo>
                  <a:pt x="5030676" y="0"/>
                </a:lnTo>
                <a:lnTo>
                  <a:pt x="5030676" y="1767025"/>
                </a:lnTo>
                <a:lnTo>
                  <a:pt x="0" y="1767025"/>
                </a:lnTo>
                <a:lnTo>
                  <a:pt x="0" y="0"/>
                </a:lnTo>
                <a:close/>
              </a:path>
            </a:pathLst>
          </a:custGeom>
          <a:blipFill>
            <a:blip r:embed="rId6"/>
            <a:stretch>
              <a:fillRect/>
            </a:stretch>
          </a:blipFill>
        </p:spPr>
      </p:sp>
      <p:sp>
        <p:nvSpPr>
          <p:cNvPr id="6" name="TextBox 6"/>
          <p:cNvSpPr txBox="1"/>
          <p:nvPr/>
        </p:nvSpPr>
        <p:spPr>
          <a:xfrm>
            <a:off x="1843936" y="1028700"/>
            <a:ext cx="13119520" cy="762000"/>
          </a:xfrm>
          <a:prstGeom prst="rect">
            <a:avLst/>
          </a:prstGeom>
        </p:spPr>
        <p:txBody>
          <a:bodyPr lIns="0" tIns="0" rIns="0" bIns="0" rtlCol="0" anchor="t">
            <a:spAutoFit/>
          </a:bodyPr>
          <a:lstStyle/>
          <a:p>
            <a:pPr algn="ctr">
              <a:lnSpc>
                <a:spcPts val="4500"/>
              </a:lnSpc>
            </a:pPr>
            <a:r>
              <a:rPr lang="en-US" sz="5000" b="1">
                <a:solidFill>
                  <a:srgbClr val="DC2E1F"/>
                </a:solidFill>
                <a:latin typeface="Agrandir Bold"/>
                <a:ea typeface="Agrandir Bold"/>
                <a:cs typeface="Agrandir Bold"/>
                <a:sym typeface="Agrandir Bold"/>
              </a:rPr>
              <a:t>SEGMENTASI PELANGGAN</a:t>
            </a:r>
          </a:p>
        </p:txBody>
      </p:sp>
      <p:sp>
        <p:nvSpPr>
          <p:cNvPr id="7" name="TextBox 7"/>
          <p:cNvSpPr txBox="1"/>
          <p:nvPr/>
        </p:nvSpPr>
        <p:spPr>
          <a:xfrm>
            <a:off x="1028700" y="1571725"/>
            <a:ext cx="15245239" cy="668690"/>
          </a:xfrm>
          <a:prstGeom prst="rect">
            <a:avLst/>
          </a:prstGeom>
        </p:spPr>
        <p:txBody>
          <a:bodyPr lIns="0" tIns="0" rIns="0" bIns="0" rtlCol="0" anchor="t">
            <a:spAutoFit/>
          </a:bodyPr>
          <a:lstStyle/>
          <a:p>
            <a:pPr algn="ctr">
              <a:lnSpc>
                <a:spcPts val="2518"/>
              </a:lnSpc>
              <a:spcBef>
                <a:spcPct val="0"/>
              </a:spcBef>
            </a:pPr>
            <a:endParaRPr/>
          </a:p>
          <a:p>
            <a:pPr algn="ctr">
              <a:lnSpc>
                <a:spcPts val="2518"/>
              </a:lnSpc>
              <a:spcBef>
                <a:spcPct val="0"/>
              </a:spcBef>
            </a:pPr>
            <a:r>
              <a:rPr lang="en-US" sz="1798" b="1">
                <a:solidFill>
                  <a:srgbClr val="000000"/>
                </a:solidFill>
                <a:latin typeface="Agrandir Bold"/>
                <a:ea typeface="Agrandir Bold"/>
                <a:cs typeface="Agrandir Bold"/>
                <a:sym typeface="Agrandir Bold"/>
              </a:rPr>
              <a:t>Bagaimana supermarket dapat mengelompokkan pelanggannya untuk mengidentifikasi target potensial dalam meningkatkan penjualan?</a:t>
            </a:r>
          </a:p>
        </p:txBody>
      </p:sp>
      <p:sp>
        <p:nvSpPr>
          <p:cNvPr id="8" name="TextBox 8"/>
          <p:cNvSpPr txBox="1"/>
          <p:nvPr/>
        </p:nvSpPr>
        <p:spPr>
          <a:xfrm>
            <a:off x="8105923" y="2712873"/>
            <a:ext cx="8757761" cy="901100"/>
          </a:xfrm>
          <a:prstGeom prst="rect">
            <a:avLst/>
          </a:prstGeom>
        </p:spPr>
        <p:txBody>
          <a:bodyPr lIns="0" tIns="0" rIns="0" bIns="0" rtlCol="0" anchor="t">
            <a:spAutoFit/>
          </a:bodyPr>
          <a:lstStyle/>
          <a:p>
            <a:pPr algn="ctr">
              <a:lnSpc>
                <a:spcPts val="3358"/>
              </a:lnSpc>
              <a:spcBef>
                <a:spcPct val="0"/>
              </a:spcBef>
            </a:pPr>
            <a:r>
              <a:rPr lang="en-US" sz="2398" b="1">
                <a:solidFill>
                  <a:srgbClr val="000000"/>
                </a:solidFill>
                <a:latin typeface="Agrandir Bold"/>
                <a:ea typeface="Agrandir Bold"/>
                <a:cs typeface="Agrandir Bold"/>
                <a:sym typeface="Agrandir Bold"/>
              </a:rPr>
              <a:t>Metode RFM digunakan untuk mengelompokkan pelanggan</a:t>
            </a:r>
          </a:p>
          <a:p>
            <a:pPr algn="ctr">
              <a:lnSpc>
                <a:spcPts val="3358"/>
              </a:lnSpc>
              <a:spcBef>
                <a:spcPct val="0"/>
              </a:spcBef>
            </a:pPr>
            <a:r>
              <a:rPr lang="en-US" sz="2398" b="1">
                <a:solidFill>
                  <a:srgbClr val="000000"/>
                </a:solidFill>
                <a:latin typeface="Agrandir Bold"/>
                <a:ea typeface="Agrandir Bold"/>
                <a:cs typeface="Agrandir Bold"/>
                <a:sym typeface="Agrandir Bold"/>
              </a:rPr>
              <a:t> berdasarkan nilai Keterkinian, Frekuensi, dan Moneter.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3225633" y="0"/>
            <a:ext cx="5030676" cy="1767025"/>
          </a:xfrm>
          <a:custGeom>
            <a:avLst/>
            <a:gdLst/>
            <a:ahLst/>
            <a:cxnLst/>
            <a:rect l="l" t="t" r="r" b="b"/>
            <a:pathLst>
              <a:path w="5030676" h="1767025">
                <a:moveTo>
                  <a:pt x="0" y="0"/>
                </a:moveTo>
                <a:lnTo>
                  <a:pt x="5030676" y="0"/>
                </a:lnTo>
                <a:lnTo>
                  <a:pt x="5030676" y="1767025"/>
                </a:lnTo>
                <a:lnTo>
                  <a:pt x="0" y="1767025"/>
                </a:lnTo>
                <a:lnTo>
                  <a:pt x="0" y="0"/>
                </a:lnTo>
                <a:close/>
              </a:path>
            </a:pathLst>
          </a:custGeom>
          <a:blipFill>
            <a:blip r:embed="rId5"/>
            <a:stretch>
              <a:fillRect/>
            </a:stretch>
          </a:blipFill>
        </p:spPr>
      </p:sp>
      <p:sp>
        <p:nvSpPr>
          <p:cNvPr id="4" name="Freeform 4"/>
          <p:cNvSpPr/>
          <p:nvPr/>
        </p:nvSpPr>
        <p:spPr>
          <a:xfrm>
            <a:off x="155670" y="2515591"/>
            <a:ext cx="15955685" cy="7339615"/>
          </a:xfrm>
          <a:custGeom>
            <a:avLst/>
            <a:gdLst/>
            <a:ahLst/>
            <a:cxnLst/>
            <a:rect l="l" t="t" r="r" b="b"/>
            <a:pathLst>
              <a:path w="15955685" h="7339615">
                <a:moveTo>
                  <a:pt x="0" y="0"/>
                </a:moveTo>
                <a:lnTo>
                  <a:pt x="15955685" y="0"/>
                </a:lnTo>
                <a:lnTo>
                  <a:pt x="15955685" y="7339615"/>
                </a:lnTo>
                <a:lnTo>
                  <a:pt x="0" y="7339615"/>
                </a:lnTo>
                <a:lnTo>
                  <a:pt x="0" y="0"/>
                </a:lnTo>
                <a:close/>
              </a:path>
            </a:pathLst>
          </a:custGeom>
          <a:blipFill>
            <a:blip r:embed="rId6"/>
            <a:stretch>
              <a:fillRect/>
            </a:stretch>
          </a:blipFill>
        </p:spPr>
      </p:sp>
      <p:sp>
        <p:nvSpPr>
          <p:cNvPr id="5" name="TextBox 5"/>
          <p:cNvSpPr txBox="1"/>
          <p:nvPr/>
        </p:nvSpPr>
        <p:spPr>
          <a:xfrm>
            <a:off x="1843936" y="1028700"/>
            <a:ext cx="13119520" cy="762000"/>
          </a:xfrm>
          <a:prstGeom prst="rect">
            <a:avLst/>
          </a:prstGeom>
        </p:spPr>
        <p:txBody>
          <a:bodyPr lIns="0" tIns="0" rIns="0" bIns="0" rtlCol="0" anchor="t">
            <a:spAutoFit/>
          </a:bodyPr>
          <a:lstStyle/>
          <a:p>
            <a:pPr algn="ctr">
              <a:lnSpc>
                <a:spcPts val="4500"/>
              </a:lnSpc>
            </a:pPr>
            <a:r>
              <a:rPr lang="en-US" sz="5000" b="1">
                <a:solidFill>
                  <a:srgbClr val="DC2E1F"/>
                </a:solidFill>
                <a:latin typeface="Agrandir Bold"/>
                <a:ea typeface="Agrandir Bold"/>
                <a:cs typeface="Agrandir Bold"/>
                <a:sym typeface="Agrandir Bold"/>
              </a:rPr>
              <a:t>PROFIL DEMOGRAFI</a:t>
            </a:r>
          </a:p>
        </p:txBody>
      </p:sp>
      <p:sp>
        <p:nvSpPr>
          <p:cNvPr id="6" name="TextBox 6"/>
          <p:cNvSpPr txBox="1"/>
          <p:nvPr/>
        </p:nvSpPr>
        <p:spPr>
          <a:xfrm>
            <a:off x="1028700" y="1571725"/>
            <a:ext cx="15245239" cy="668690"/>
          </a:xfrm>
          <a:prstGeom prst="rect">
            <a:avLst/>
          </a:prstGeom>
        </p:spPr>
        <p:txBody>
          <a:bodyPr lIns="0" tIns="0" rIns="0" bIns="0" rtlCol="0" anchor="t">
            <a:spAutoFit/>
          </a:bodyPr>
          <a:lstStyle/>
          <a:p>
            <a:pPr algn="ctr">
              <a:lnSpc>
                <a:spcPts val="2518"/>
              </a:lnSpc>
              <a:spcBef>
                <a:spcPct val="0"/>
              </a:spcBef>
            </a:pPr>
            <a:endParaRPr/>
          </a:p>
          <a:p>
            <a:pPr algn="ctr">
              <a:lnSpc>
                <a:spcPts val="2518"/>
              </a:lnSpc>
              <a:spcBef>
                <a:spcPct val="0"/>
              </a:spcBef>
            </a:pPr>
            <a:r>
              <a:rPr lang="en-US" sz="1798" b="1">
                <a:solidFill>
                  <a:srgbClr val="000000"/>
                </a:solidFill>
                <a:latin typeface="Agrandir Bold"/>
                <a:ea typeface="Agrandir Bold"/>
                <a:cs typeface="Agrandir Bold"/>
                <a:sym typeface="Agrandir Bold"/>
              </a:rPr>
              <a:t>Bagaimana supermarket dapat mengelompokkan pelanggannya untuk mengidentifikasi target potensial dalam meningkatkan penjualan?</a:t>
            </a:r>
          </a:p>
        </p:txBody>
      </p:sp>
      <p:sp>
        <p:nvSpPr>
          <p:cNvPr id="7" name="TextBox 7"/>
          <p:cNvSpPr txBox="1"/>
          <p:nvPr/>
        </p:nvSpPr>
        <p:spPr>
          <a:xfrm>
            <a:off x="11405519" y="6033776"/>
            <a:ext cx="6670420" cy="3958925"/>
          </a:xfrm>
          <a:prstGeom prst="rect">
            <a:avLst/>
          </a:prstGeom>
        </p:spPr>
        <p:txBody>
          <a:bodyPr lIns="0" tIns="0" rIns="0" bIns="0" rtlCol="0" anchor="t">
            <a:spAutoFit/>
          </a:bodyPr>
          <a:lstStyle/>
          <a:p>
            <a:pPr algn="l">
              <a:lnSpc>
                <a:spcPts val="2612"/>
              </a:lnSpc>
              <a:spcBef>
                <a:spcPct val="0"/>
              </a:spcBef>
            </a:pPr>
            <a:r>
              <a:rPr lang="en-US" sz="1866" b="1">
                <a:solidFill>
                  <a:srgbClr val="000000"/>
                </a:solidFill>
                <a:latin typeface="Agrandir Bold"/>
                <a:ea typeface="Agrandir Bold"/>
                <a:cs typeface="Agrandir Bold"/>
                <a:sym typeface="Agrandir Bold"/>
              </a:rPr>
              <a:t>Analisis bivariat digunakan untuk memberikan wawasan tentang hubungan antara segmen pelanggan dan profil demografi, termasuk:</a:t>
            </a:r>
          </a:p>
          <a:p>
            <a:pPr algn="l">
              <a:lnSpc>
                <a:spcPts val="2612"/>
              </a:lnSpc>
              <a:spcBef>
                <a:spcPct val="0"/>
              </a:spcBef>
            </a:pPr>
            <a:endParaRPr lang="en-US" sz="1866" b="1">
              <a:solidFill>
                <a:srgbClr val="000000"/>
              </a:solidFill>
              <a:latin typeface="Agrandir Bold"/>
              <a:ea typeface="Agrandir Bold"/>
              <a:cs typeface="Agrandir Bold"/>
              <a:sym typeface="Agrandir Bold"/>
            </a:endParaRPr>
          </a:p>
          <a:p>
            <a:pPr algn="l">
              <a:lnSpc>
                <a:spcPts val="2612"/>
              </a:lnSpc>
              <a:spcBef>
                <a:spcPct val="0"/>
              </a:spcBef>
            </a:pPr>
            <a:r>
              <a:rPr lang="en-US" sz="1866" b="1">
                <a:solidFill>
                  <a:srgbClr val="000000"/>
                </a:solidFill>
                <a:latin typeface="Agrandir Bold"/>
                <a:ea typeface="Agrandir Bold"/>
                <a:cs typeface="Agrandir Bold"/>
                <a:sym typeface="Agrandir Bold"/>
              </a:rPr>
              <a:t> 1.  Usia: Lebih tua &gt; Potensial.      </a:t>
            </a:r>
          </a:p>
          <a:p>
            <a:pPr algn="l">
              <a:lnSpc>
                <a:spcPts val="2612"/>
              </a:lnSpc>
              <a:spcBef>
                <a:spcPct val="0"/>
              </a:spcBef>
            </a:pPr>
            <a:r>
              <a:rPr lang="en-US" sz="1866" b="1">
                <a:solidFill>
                  <a:srgbClr val="000000"/>
                </a:solidFill>
                <a:latin typeface="Agrandir Bold"/>
                <a:ea typeface="Agrandir Bold"/>
                <a:cs typeface="Agrandir Bold"/>
                <a:sym typeface="Agrandir Bold"/>
              </a:rPr>
              <a:t> 2.  Tingkat Pendidikan: Tingkat pendidikan tinggi &gt; Potensial. </a:t>
            </a:r>
          </a:p>
          <a:p>
            <a:pPr algn="l">
              <a:lnSpc>
                <a:spcPts val="2612"/>
              </a:lnSpc>
              <a:spcBef>
                <a:spcPct val="0"/>
              </a:spcBef>
            </a:pPr>
            <a:r>
              <a:rPr lang="en-US" sz="1866" b="1">
                <a:solidFill>
                  <a:srgbClr val="000000"/>
                </a:solidFill>
                <a:latin typeface="Agrandir Bold"/>
                <a:ea typeface="Agrandir Bold"/>
                <a:cs typeface="Agrandir Bold"/>
                <a:sym typeface="Agrandir Bold"/>
              </a:rPr>
              <a:t>3. Status Perkawinan: Tidak ada hubungan yang signifikan. </a:t>
            </a:r>
          </a:p>
          <a:p>
            <a:pPr algn="l">
              <a:lnSpc>
                <a:spcPts val="2612"/>
              </a:lnSpc>
              <a:spcBef>
                <a:spcPct val="0"/>
              </a:spcBef>
            </a:pPr>
            <a:r>
              <a:rPr lang="en-US" sz="1866" b="1">
                <a:solidFill>
                  <a:srgbClr val="000000"/>
                </a:solidFill>
                <a:latin typeface="Agrandir Bold"/>
                <a:ea typeface="Agrandir Bold"/>
                <a:cs typeface="Agrandir Bold"/>
                <a:sym typeface="Agrandir Bold"/>
              </a:rPr>
              <a:t>4. Jumlah Anak: Jumlah anak lebih sedikit &gt; Potensial. </a:t>
            </a:r>
          </a:p>
          <a:p>
            <a:pPr algn="l">
              <a:lnSpc>
                <a:spcPts val="2612"/>
              </a:lnSpc>
              <a:spcBef>
                <a:spcPct val="0"/>
              </a:spcBef>
            </a:pPr>
            <a:r>
              <a:rPr lang="en-US" sz="1866" b="1">
                <a:solidFill>
                  <a:srgbClr val="000000"/>
                </a:solidFill>
                <a:latin typeface="Agrandir Bold"/>
                <a:ea typeface="Agrandir Bold"/>
                <a:cs typeface="Agrandir Bold"/>
                <a:sym typeface="Agrandir Bold"/>
              </a:rPr>
              <a:t>5. Tingkat Pendapatan: Pendapatan lebih tinggi &gt; Potensial.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2563989" y="326508"/>
            <a:ext cx="4006954" cy="3511549"/>
          </a:xfrm>
          <a:custGeom>
            <a:avLst/>
            <a:gdLst/>
            <a:ahLst/>
            <a:cxnLst/>
            <a:rect l="l" t="t" r="r" b="b"/>
            <a:pathLst>
              <a:path w="4006954" h="3511549">
                <a:moveTo>
                  <a:pt x="0" y="0"/>
                </a:moveTo>
                <a:lnTo>
                  <a:pt x="4006954" y="0"/>
                </a:lnTo>
                <a:lnTo>
                  <a:pt x="4006954" y="3511549"/>
                </a:lnTo>
                <a:lnTo>
                  <a:pt x="0" y="3511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3720912" y="-3466673"/>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7922" y="3107685"/>
            <a:ext cx="10607330" cy="6974320"/>
          </a:xfrm>
          <a:custGeom>
            <a:avLst/>
            <a:gdLst/>
            <a:ahLst/>
            <a:cxnLst/>
            <a:rect l="l" t="t" r="r" b="b"/>
            <a:pathLst>
              <a:path w="10607330" h="6974320">
                <a:moveTo>
                  <a:pt x="0" y="0"/>
                </a:moveTo>
                <a:lnTo>
                  <a:pt x="10607330" y="0"/>
                </a:lnTo>
                <a:lnTo>
                  <a:pt x="10607330" y="6974319"/>
                </a:lnTo>
                <a:lnTo>
                  <a:pt x="0" y="6974319"/>
                </a:lnTo>
                <a:lnTo>
                  <a:pt x="0" y="0"/>
                </a:lnTo>
                <a:close/>
              </a:path>
            </a:pathLst>
          </a:custGeom>
          <a:blipFill>
            <a:blip r:embed="rId7"/>
            <a:stretch>
              <a:fillRect/>
            </a:stretch>
          </a:blipFill>
        </p:spPr>
      </p:sp>
      <p:sp>
        <p:nvSpPr>
          <p:cNvPr id="6" name="TextBox 6"/>
          <p:cNvSpPr txBox="1"/>
          <p:nvPr/>
        </p:nvSpPr>
        <p:spPr>
          <a:xfrm>
            <a:off x="3878481" y="748782"/>
            <a:ext cx="9343116" cy="1333500"/>
          </a:xfrm>
          <a:prstGeom prst="rect">
            <a:avLst/>
          </a:prstGeom>
        </p:spPr>
        <p:txBody>
          <a:bodyPr lIns="0" tIns="0" rIns="0" bIns="0" rtlCol="0" anchor="t">
            <a:spAutoFit/>
          </a:bodyPr>
          <a:lstStyle/>
          <a:p>
            <a:pPr algn="l">
              <a:lnSpc>
                <a:spcPts val="4500"/>
              </a:lnSpc>
            </a:pPr>
            <a:r>
              <a:rPr lang="en-US" sz="5000" b="1">
                <a:solidFill>
                  <a:srgbClr val="DC2E1F"/>
                </a:solidFill>
                <a:latin typeface="Agrandir Bold"/>
                <a:ea typeface="Agrandir Bold"/>
                <a:cs typeface="Agrandir Bold"/>
                <a:sym typeface="Agrandir Bold"/>
              </a:rPr>
              <a:t>PROFIL PELANGGAN BERDASARKAN USIA</a:t>
            </a:r>
          </a:p>
        </p:txBody>
      </p:sp>
      <p:sp>
        <p:nvSpPr>
          <p:cNvPr id="7" name="TextBox 7"/>
          <p:cNvSpPr txBox="1"/>
          <p:nvPr/>
        </p:nvSpPr>
        <p:spPr>
          <a:xfrm>
            <a:off x="11126591" y="3904382"/>
            <a:ext cx="7161409" cy="5645150"/>
          </a:xfrm>
          <a:prstGeom prst="rect">
            <a:avLst/>
          </a:prstGeom>
        </p:spPr>
        <p:txBody>
          <a:bodyPr lIns="0" tIns="0" rIns="0" bIns="0" rtlCol="0" anchor="t">
            <a:spAutoFit/>
          </a:bodyPr>
          <a:lstStyle/>
          <a:p>
            <a:pPr algn="l">
              <a:lnSpc>
                <a:spcPts val="4899"/>
              </a:lnSpc>
            </a:pPr>
            <a:r>
              <a:rPr lang="en-US" sz="3499" b="1">
                <a:solidFill>
                  <a:srgbClr val="000000"/>
                </a:solidFill>
                <a:latin typeface="Agrandir Bold"/>
                <a:ea typeface="Agrandir Bold"/>
                <a:cs typeface="Agrandir Bold"/>
                <a:sym typeface="Agrandir Bold"/>
              </a:rPr>
              <a:t>Penemuan :</a:t>
            </a:r>
          </a:p>
          <a:p>
            <a:pPr algn="l">
              <a:lnSpc>
                <a:spcPts val="4899"/>
              </a:lnSpc>
              <a:spcBef>
                <a:spcPct val="0"/>
              </a:spcBef>
            </a:pPr>
            <a:r>
              <a:rPr lang="en-US" sz="3499" b="1">
                <a:solidFill>
                  <a:srgbClr val="000000"/>
                </a:solidFill>
                <a:latin typeface="Agrandir Bold"/>
                <a:ea typeface="Agrandir Bold"/>
                <a:cs typeface="Agrandir Bold"/>
                <a:sym typeface="Agrandir Bold"/>
              </a:rPr>
              <a:t>Secara keseluruhan, pelanggan supermarket berusia 36-50 tahun. Calon pelanggan berusia lebih tua, ditunjukkan dengan proporsi pelanggan berusia 51-65 tahun yang lebih tinggi dibandingkan segmen 2 dan 3.</a:t>
            </a:r>
          </a:p>
          <a:p>
            <a:pPr algn="l">
              <a:lnSpc>
                <a:spcPts val="4899"/>
              </a:lnSpc>
              <a:spcBef>
                <a:spcPct val="0"/>
              </a:spcBef>
            </a:pPr>
            <a:endParaRPr lang="en-US" sz="3499" b="1">
              <a:solidFill>
                <a:srgbClr val="000000"/>
              </a:solidFill>
              <a:latin typeface="Agrandir Bold"/>
              <a:ea typeface="Agrandir Bold"/>
              <a:cs typeface="Agrandir Bold"/>
              <a:sym typeface="Agrandir Bold"/>
            </a:endParaRPr>
          </a:p>
        </p:txBody>
      </p:sp>
      <p:sp>
        <p:nvSpPr>
          <p:cNvPr id="8" name="TextBox 8"/>
          <p:cNvSpPr txBox="1"/>
          <p:nvPr/>
        </p:nvSpPr>
        <p:spPr>
          <a:xfrm>
            <a:off x="3878481" y="1996557"/>
            <a:ext cx="6778109" cy="668690"/>
          </a:xfrm>
          <a:prstGeom prst="rect">
            <a:avLst/>
          </a:prstGeom>
        </p:spPr>
        <p:txBody>
          <a:bodyPr lIns="0" tIns="0" rIns="0" bIns="0" rtlCol="0" anchor="t">
            <a:spAutoFit/>
          </a:bodyPr>
          <a:lstStyle/>
          <a:p>
            <a:pPr algn="ctr">
              <a:lnSpc>
                <a:spcPts val="2518"/>
              </a:lnSpc>
              <a:spcBef>
                <a:spcPct val="0"/>
              </a:spcBef>
            </a:pPr>
            <a:r>
              <a:rPr lang="en-US" sz="1798" b="1">
                <a:solidFill>
                  <a:srgbClr val="000000"/>
                </a:solidFill>
                <a:latin typeface="Agrandir Bold"/>
                <a:ea typeface="Agrandir Bold"/>
                <a:cs typeface="Agrandir Bold"/>
                <a:sym typeface="Agrandir Bold"/>
              </a:rPr>
              <a:t>APA PROFIL SEGMEN PELANGGAN POTENSIAL YANG AKAN </a:t>
            </a:r>
          </a:p>
          <a:p>
            <a:pPr algn="ctr">
              <a:lnSpc>
                <a:spcPts val="2518"/>
              </a:lnSpc>
              <a:spcBef>
                <a:spcPct val="0"/>
              </a:spcBef>
            </a:pPr>
            <a:r>
              <a:rPr lang="en-US" sz="1798" b="1">
                <a:solidFill>
                  <a:srgbClr val="000000"/>
                </a:solidFill>
                <a:latin typeface="Agrandir Bold"/>
                <a:ea typeface="Agrandir Bold"/>
                <a:cs typeface="Agrandir Bold"/>
                <a:sym typeface="Agrandir Bold"/>
              </a:rPr>
              <a:t>DITUJUKKAN UNTUK MENINGKATKAN PENJUALAN?</a:t>
            </a:r>
          </a:p>
        </p:txBody>
      </p:sp>
      <p:sp>
        <p:nvSpPr>
          <p:cNvPr id="9" name="Freeform 9"/>
          <p:cNvSpPr/>
          <p:nvPr/>
        </p:nvSpPr>
        <p:spPr>
          <a:xfrm>
            <a:off x="15705002" y="3158584"/>
            <a:ext cx="371481" cy="339736"/>
          </a:xfrm>
          <a:custGeom>
            <a:avLst/>
            <a:gdLst/>
            <a:ahLst/>
            <a:cxnLst/>
            <a:rect l="l" t="t" r="r" b="b"/>
            <a:pathLst>
              <a:path w="371481" h="339736">
                <a:moveTo>
                  <a:pt x="0" y="0"/>
                </a:moveTo>
                <a:lnTo>
                  <a:pt x="371481" y="0"/>
                </a:lnTo>
                <a:lnTo>
                  <a:pt x="371481" y="339737"/>
                </a:lnTo>
                <a:lnTo>
                  <a:pt x="0" y="339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6076483" y="3139083"/>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3221597" y="-54492"/>
            <a:ext cx="4006954" cy="3511549"/>
          </a:xfrm>
          <a:custGeom>
            <a:avLst/>
            <a:gdLst/>
            <a:ahLst/>
            <a:cxnLst/>
            <a:rect l="l" t="t" r="r" b="b"/>
            <a:pathLst>
              <a:path w="4006954" h="3511549">
                <a:moveTo>
                  <a:pt x="0" y="0"/>
                </a:moveTo>
                <a:lnTo>
                  <a:pt x="4006955" y="0"/>
                </a:lnTo>
                <a:lnTo>
                  <a:pt x="4006955" y="3511549"/>
                </a:lnTo>
                <a:lnTo>
                  <a:pt x="0" y="3511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3720912" y="-3466673"/>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752724" y="3236747"/>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00934" y="3493928"/>
            <a:ext cx="10527799" cy="6658833"/>
          </a:xfrm>
          <a:custGeom>
            <a:avLst/>
            <a:gdLst/>
            <a:ahLst/>
            <a:cxnLst/>
            <a:rect l="l" t="t" r="r" b="b"/>
            <a:pathLst>
              <a:path w="10527799" h="6658833">
                <a:moveTo>
                  <a:pt x="0" y="0"/>
                </a:moveTo>
                <a:lnTo>
                  <a:pt x="10527799" y="0"/>
                </a:lnTo>
                <a:lnTo>
                  <a:pt x="10527799" y="6658833"/>
                </a:lnTo>
                <a:lnTo>
                  <a:pt x="0" y="6658833"/>
                </a:lnTo>
                <a:lnTo>
                  <a:pt x="0" y="0"/>
                </a:lnTo>
                <a:close/>
              </a:path>
            </a:pathLst>
          </a:custGeom>
          <a:blipFill>
            <a:blip r:embed="rId9"/>
            <a:stretch>
              <a:fillRect/>
            </a:stretch>
          </a:blipFill>
        </p:spPr>
      </p:sp>
      <p:sp>
        <p:nvSpPr>
          <p:cNvPr id="7" name="TextBox 7"/>
          <p:cNvSpPr txBox="1"/>
          <p:nvPr/>
        </p:nvSpPr>
        <p:spPr>
          <a:xfrm>
            <a:off x="3878481" y="748782"/>
            <a:ext cx="9343116" cy="1905000"/>
          </a:xfrm>
          <a:prstGeom prst="rect">
            <a:avLst/>
          </a:prstGeom>
        </p:spPr>
        <p:txBody>
          <a:bodyPr lIns="0" tIns="0" rIns="0" bIns="0" rtlCol="0" anchor="t">
            <a:spAutoFit/>
          </a:bodyPr>
          <a:lstStyle/>
          <a:p>
            <a:pPr algn="l">
              <a:lnSpc>
                <a:spcPts val="4500"/>
              </a:lnSpc>
            </a:pPr>
            <a:r>
              <a:rPr lang="en-US" sz="5000" b="1">
                <a:solidFill>
                  <a:srgbClr val="DC2E1F"/>
                </a:solidFill>
                <a:latin typeface="Agrandir Bold"/>
                <a:ea typeface="Agrandir Bold"/>
                <a:cs typeface="Agrandir Bold"/>
                <a:sym typeface="Agrandir Bold"/>
              </a:rPr>
              <a:t>TEMUAN</a:t>
            </a:r>
          </a:p>
          <a:p>
            <a:pPr algn="l">
              <a:lnSpc>
                <a:spcPts val="4500"/>
              </a:lnSpc>
            </a:pPr>
            <a:r>
              <a:rPr lang="en-US" sz="5000" b="1">
                <a:solidFill>
                  <a:srgbClr val="DC2E1F"/>
                </a:solidFill>
                <a:latin typeface="Agrandir Bold"/>
                <a:ea typeface="Agrandir Bold"/>
                <a:cs typeface="Agrandir Bold"/>
                <a:sym typeface="Agrandir Bold"/>
              </a:rPr>
              <a:t>PROFIL PELANGGAN BERDASARKAN PENDIDIKAN</a:t>
            </a:r>
          </a:p>
        </p:txBody>
      </p:sp>
      <p:sp>
        <p:nvSpPr>
          <p:cNvPr id="8" name="TextBox 8"/>
          <p:cNvSpPr txBox="1"/>
          <p:nvPr/>
        </p:nvSpPr>
        <p:spPr>
          <a:xfrm>
            <a:off x="11310222" y="3819525"/>
            <a:ext cx="7161409" cy="6467475"/>
          </a:xfrm>
          <a:prstGeom prst="rect">
            <a:avLst/>
          </a:prstGeom>
        </p:spPr>
        <p:txBody>
          <a:bodyPr lIns="0" tIns="0" rIns="0" bIns="0" rtlCol="0" anchor="t">
            <a:spAutoFit/>
          </a:bodyPr>
          <a:lstStyle/>
          <a:p>
            <a:pPr algn="l">
              <a:lnSpc>
                <a:spcPts val="4200"/>
              </a:lnSpc>
            </a:pPr>
            <a:r>
              <a:rPr lang="en-US" sz="3000" b="1">
                <a:solidFill>
                  <a:srgbClr val="000000"/>
                </a:solidFill>
                <a:latin typeface="Agrandir Bold"/>
                <a:ea typeface="Agrandir Bold"/>
                <a:cs typeface="Agrandir Bold"/>
                <a:sym typeface="Agrandir Bold"/>
              </a:rPr>
              <a:t>Penemuan :</a:t>
            </a:r>
          </a:p>
          <a:p>
            <a:pPr algn="l">
              <a:lnSpc>
                <a:spcPts val="4200"/>
              </a:lnSpc>
              <a:spcBef>
                <a:spcPct val="0"/>
              </a:spcBef>
            </a:pPr>
            <a:r>
              <a:rPr lang="en-US" sz="3000" b="1">
                <a:solidFill>
                  <a:srgbClr val="000000"/>
                </a:solidFill>
                <a:latin typeface="Agrandir Bold"/>
                <a:ea typeface="Agrandir Bold"/>
                <a:cs typeface="Agrandir Bold"/>
                <a:sym typeface="Agrandir Bold"/>
              </a:rPr>
              <a:t>Secara keseluruhan, pelanggan supermarket memiliki gelar sarjana. Calon pelanggan memiliki tingkat pendidikan yang lebih tinggi, dengan proporsi pemegang gelar PhD lebih tinggi dibandingkan dengan segmen 2 dan 3, bahkan melampaui pemegang gelar master sekitar 1%. Hampir tidak ada pelanggan dengan tingkat pendidikan dasar.</a:t>
            </a:r>
          </a:p>
          <a:p>
            <a:pPr algn="l">
              <a:lnSpc>
                <a:spcPts val="4200"/>
              </a:lnSpc>
              <a:spcBef>
                <a:spcPct val="0"/>
              </a:spcBef>
            </a:pPr>
            <a:endParaRPr lang="en-US" sz="3000" b="1">
              <a:solidFill>
                <a:srgbClr val="000000"/>
              </a:solidFill>
              <a:latin typeface="Agrandir Bold"/>
              <a:ea typeface="Agrandir Bold"/>
              <a:cs typeface="Agrandir Bold"/>
              <a:sym typeface="Agrandir Bold"/>
            </a:endParaRPr>
          </a:p>
        </p:txBody>
      </p:sp>
      <p:sp>
        <p:nvSpPr>
          <p:cNvPr id="9" name="TextBox 9"/>
          <p:cNvSpPr txBox="1"/>
          <p:nvPr/>
        </p:nvSpPr>
        <p:spPr>
          <a:xfrm>
            <a:off x="4532113" y="2568057"/>
            <a:ext cx="6778109" cy="668690"/>
          </a:xfrm>
          <a:prstGeom prst="rect">
            <a:avLst/>
          </a:prstGeom>
        </p:spPr>
        <p:txBody>
          <a:bodyPr lIns="0" tIns="0" rIns="0" bIns="0" rtlCol="0" anchor="t">
            <a:spAutoFit/>
          </a:bodyPr>
          <a:lstStyle/>
          <a:p>
            <a:pPr algn="ctr">
              <a:lnSpc>
                <a:spcPts val="2518"/>
              </a:lnSpc>
              <a:spcBef>
                <a:spcPct val="0"/>
              </a:spcBef>
            </a:pPr>
            <a:r>
              <a:rPr lang="en-US" sz="1798" b="1">
                <a:solidFill>
                  <a:srgbClr val="000000"/>
                </a:solidFill>
                <a:latin typeface="Agrandir Bold"/>
                <a:ea typeface="Agrandir Bold"/>
                <a:cs typeface="Agrandir Bold"/>
                <a:sym typeface="Agrandir Bold"/>
              </a:rPr>
              <a:t>APA PROFIL SEGMEN PELANGGAN POTENSIAL YANG AKAN </a:t>
            </a:r>
          </a:p>
          <a:p>
            <a:pPr algn="ctr">
              <a:lnSpc>
                <a:spcPts val="2518"/>
              </a:lnSpc>
              <a:spcBef>
                <a:spcPct val="0"/>
              </a:spcBef>
            </a:pPr>
            <a:r>
              <a:rPr lang="en-US" sz="1798" b="1">
                <a:solidFill>
                  <a:srgbClr val="000000"/>
                </a:solidFill>
                <a:latin typeface="Agrandir Bold"/>
                <a:ea typeface="Agrandir Bold"/>
                <a:cs typeface="Agrandir Bold"/>
                <a:sym typeface="Agrandir Bold"/>
              </a:rPr>
              <a:t>DITUJUKKAN UNTUK MENINGKATKAN PENJUALAN?</a:t>
            </a:r>
          </a:p>
        </p:txBody>
      </p:sp>
      <p:sp>
        <p:nvSpPr>
          <p:cNvPr id="10" name="TextBox 10"/>
          <p:cNvSpPr txBox="1"/>
          <p:nvPr/>
        </p:nvSpPr>
        <p:spPr>
          <a:xfrm>
            <a:off x="16124205" y="3184134"/>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3878481" y="748782"/>
            <a:ext cx="8971060" cy="1905000"/>
          </a:xfrm>
          <a:prstGeom prst="rect">
            <a:avLst/>
          </a:prstGeom>
        </p:spPr>
        <p:txBody>
          <a:bodyPr lIns="0" tIns="0" rIns="0" bIns="0" rtlCol="0" anchor="t">
            <a:spAutoFit/>
          </a:bodyPr>
          <a:lstStyle/>
          <a:p>
            <a:pPr algn="l">
              <a:lnSpc>
                <a:spcPts val="4500"/>
              </a:lnSpc>
            </a:pPr>
            <a:r>
              <a:rPr lang="en-US" sz="5000" b="1">
                <a:solidFill>
                  <a:srgbClr val="DC2E1F"/>
                </a:solidFill>
                <a:latin typeface="Agrandir Bold"/>
                <a:ea typeface="Agrandir Bold"/>
                <a:cs typeface="Agrandir Bold"/>
                <a:sym typeface="Agrandir Bold"/>
              </a:rPr>
              <a:t>PROFIL PELANGGAN BERDASARKAN JUMLAH ANAK</a:t>
            </a:r>
          </a:p>
        </p:txBody>
      </p:sp>
      <p:sp>
        <p:nvSpPr>
          <p:cNvPr id="4" name="Freeform 4"/>
          <p:cNvSpPr/>
          <p:nvPr/>
        </p:nvSpPr>
        <p:spPr>
          <a:xfrm>
            <a:off x="12563989" y="0"/>
            <a:ext cx="4006954" cy="3511549"/>
          </a:xfrm>
          <a:custGeom>
            <a:avLst/>
            <a:gdLst/>
            <a:ahLst/>
            <a:cxnLst/>
            <a:rect l="l" t="t" r="r" b="b"/>
            <a:pathLst>
              <a:path w="4006954" h="3511549">
                <a:moveTo>
                  <a:pt x="0" y="0"/>
                </a:moveTo>
                <a:lnTo>
                  <a:pt x="4006954" y="0"/>
                </a:lnTo>
                <a:lnTo>
                  <a:pt x="4006954" y="3511549"/>
                </a:lnTo>
                <a:lnTo>
                  <a:pt x="0" y="3511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3720912" y="-3466673"/>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80021" y="3511549"/>
            <a:ext cx="10846569" cy="6575733"/>
          </a:xfrm>
          <a:custGeom>
            <a:avLst/>
            <a:gdLst/>
            <a:ahLst/>
            <a:cxnLst/>
            <a:rect l="l" t="t" r="r" b="b"/>
            <a:pathLst>
              <a:path w="10846569" h="6575733">
                <a:moveTo>
                  <a:pt x="0" y="0"/>
                </a:moveTo>
                <a:lnTo>
                  <a:pt x="10846570" y="0"/>
                </a:lnTo>
                <a:lnTo>
                  <a:pt x="10846570" y="6575733"/>
                </a:lnTo>
                <a:lnTo>
                  <a:pt x="0" y="6575733"/>
                </a:lnTo>
                <a:lnTo>
                  <a:pt x="0" y="0"/>
                </a:lnTo>
                <a:close/>
              </a:path>
            </a:pathLst>
          </a:custGeom>
          <a:blipFill>
            <a:blip r:embed="rId7"/>
            <a:stretch>
              <a:fillRect/>
            </a:stretch>
          </a:blipFill>
        </p:spPr>
      </p:sp>
      <p:sp>
        <p:nvSpPr>
          <p:cNvPr id="7" name="TextBox 7"/>
          <p:cNvSpPr txBox="1"/>
          <p:nvPr/>
        </p:nvSpPr>
        <p:spPr>
          <a:xfrm>
            <a:off x="11539180" y="4170360"/>
            <a:ext cx="7161409" cy="5511619"/>
          </a:xfrm>
          <a:prstGeom prst="rect">
            <a:avLst/>
          </a:prstGeom>
        </p:spPr>
        <p:txBody>
          <a:bodyPr lIns="0" tIns="0" rIns="0" bIns="0" rtlCol="0" anchor="t">
            <a:spAutoFit/>
          </a:bodyPr>
          <a:lstStyle/>
          <a:p>
            <a:pPr algn="l">
              <a:lnSpc>
                <a:spcPts val="5055"/>
              </a:lnSpc>
            </a:pPr>
            <a:r>
              <a:rPr lang="en-US" sz="3610" b="1" dirty="0" err="1">
                <a:solidFill>
                  <a:srgbClr val="000000"/>
                </a:solidFill>
                <a:latin typeface="Agrandir Bold"/>
                <a:ea typeface="Agrandir Bold"/>
                <a:cs typeface="Agrandir Bold"/>
                <a:sym typeface="Agrandir Bold"/>
              </a:rPr>
              <a:t>Penemuan</a:t>
            </a:r>
            <a:r>
              <a:rPr lang="en-US" sz="3610" b="1" dirty="0">
                <a:solidFill>
                  <a:srgbClr val="000000"/>
                </a:solidFill>
                <a:latin typeface="Agrandir Bold"/>
                <a:ea typeface="Agrandir Bold"/>
                <a:cs typeface="Agrandir Bold"/>
                <a:sym typeface="Agrandir Bold"/>
              </a:rPr>
              <a:t> :</a:t>
            </a:r>
          </a:p>
          <a:p>
            <a:pPr algn="l">
              <a:lnSpc>
                <a:spcPts val="4764"/>
              </a:lnSpc>
              <a:spcBef>
                <a:spcPct val="0"/>
              </a:spcBef>
            </a:pPr>
            <a:r>
              <a:rPr lang="en-US" sz="3403" b="1" dirty="0" err="1">
                <a:solidFill>
                  <a:srgbClr val="000000"/>
                </a:solidFill>
                <a:latin typeface="Agrandir Bold"/>
                <a:ea typeface="Agrandir Bold"/>
                <a:cs typeface="Agrandir Bold"/>
                <a:sym typeface="Agrandir Bold"/>
              </a:rPr>
              <a:t>Secara</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keseluruhan</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pelanggan</a:t>
            </a:r>
            <a:r>
              <a:rPr lang="en-US" sz="3403" b="1" dirty="0">
                <a:solidFill>
                  <a:srgbClr val="000000"/>
                </a:solidFill>
                <a:latin typeface="Agrandir Bold"/>
                <a:ea typeface="Agrandir Bold"/>
                <a:cs typeface="Agrandir Bold"/>
                <a:sym typeface="Agrandir Bold"/>
              </a:rPr>
              <a:t> supermarket </a:t>
            </a:r>
            <a:r>
              <a:rPr lang="en-US" sz="3403" b="1" dirty="0" err="1">
                <a:solidFill>
                  <a:srgbClr val="000000"/>
                </a:solidFill>
                <a:latin typeface="Agrandir Bold"/>
                <a:ea typeface="Agrandir Bold"/>
                <a:cs typeface="Agrandir Bold"/>
                <a:sym typeface="Agrandir Bold"/>
              </a:rPr>
              <a:t>biasanya</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memiliki</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satu</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anak</a:t>
            </a:r>
            <a:r>
              <a:rPr lang="en-US" sz="3403" b="1" dirty="0">
                <a:solidFill>
                  <a:srgbClr val="000000"/>
                </a:solidFill>
                <a:latin typeface="Agrandir Bold"/>
                <a:ea typeface="Agrandir Bold"/>
                <a:cs typeface="Agrandir Bold"/>
                <a:sym typeface="Agrandir Bold"/>
              </a:rPr>
              <a:t>. Di </a:t>
            </a:r>
            <a:r>
              <a:rPr lang="en-US" sz="3403" b="1" dirty="0" err="1">
                <a:solidFill>
                  <a:srgbClr val="000000"/>
                </a:solidFill>
                <a:latin typeface="Agrandir Bold"/>
                <a:ea typeface="Agrandir Bold"/>
                <a:cs typeface="Agrandir Bold"/>
                <a:sym typeface="Agrandir Bold"/>
              </a:rPr>
              <a:t>antara</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calon</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pelanggan</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hampir</a:t>
            </a:r>
            <a:r>
              <a:rPr lang="en-US" sz="3403" b="1" dirty="0">
                <a:solidFill>
                  <a:srgbClr val="000000"/>
                </a:solidFill>
                <a:latin typeface="Agrandir Bold"/>
                <a:ea typeface="Agrandir Bold"/>
                <a:cs typeface="Agrandir Bold"/>
                <a:sym typeface="Agrandir Bold"/>
              </a:rPr>
              <a:t> 50% </a:t>
            </a:r>
            <a:r>
              <a:rPr lang="en-US" sz="3403" b="1" dirty="0" err="1">
                <a:solidFill>
                  <a:srgbClr val="000000"/>
                </a:solidFill>
                <a:latin typeface="Agrandir Bold"/>
                <a:ea typeface="Agrandir Bold"/>
                <a:cs typeface="Agrandir Bold"/>
                <a:sym typeface="Agrandir Bold"/>
              </a:rPr>
              <a:t>tidak</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memiliki</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anak</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berbeda</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dengan</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segmen</a:t>
            </a:r>
            <a:r>
              <a:rPr lang="en-US" sz="3403" b="1" dirty="0">
                <a:solidFill>
                  <a:srgbClr val="000000"/>
                </a:solidFill>
                <a:latin typeface="Agrandir Bold"/>
                <a:ea typeface="Agrandir Bold"/>
                <a:cs typeface="Agrandir Bold"/>
                <a:sym typeface="Agrandir Bold"/>
              </a:rPr>
              <a:t> 2 dan 3, di mana 50% </a:t>
            </a:r>
            <a:r>
              <a:rPr lang="en-US" sz="3403" b="1" dirty="0" err="1">
                <a:solidFill>
                  <a:srgbClr val="000000"/>
                </a:solidFill>
                <a:latin typeface="Agrandir Bold"/>
                <a:ea typeface="Agrandir Bold"/>
                <a:cs typeface="Agrandir Bold"/>
                <a:sym typeface="Agrandir Bold"/>
              </a:rPr>
              <a:t>memiliki</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satu</a:t>
            </a:r>
            <a:r>
              <a:rPr lang="en-US" sz="3403" b="1" dirty="0">
                <a:solidFill>
                  <a:srgbClr val="000000"/>
                </a:solidFill>
                <a:latin typeface="Agrandir Bold"/>
                <a:ea typeface="Agrandir Bold"/>
                <a:cs typeface="Agrandir Bold"/>
                <a:sym typeface="Agrandir Bold"/>
              </a:rPr>
              <a:t> </a:t>
            </a:r>
            <a:r>
              <a:rPr lang="en-US" sz="3403" b="1" dirty="0" err="1">
                <a:solidFill>
                  <a:srgbClr val="000000"/>
                </a:solidFill>
                <a:latin typeface="Agrandir Bold"/>
                <a:ea typeface="Agrandir Bold"/>
                <a:cs typeface="Agrandir Bold"/>
                <a:sym typeface="Agrandir Bold"/>
              </a:rPr>
              <a:t>anak</a:t>
            </a:r>
            <a:r>
              <a:rPr lang="en-US" sz="3403" b="1" dirty="0">
                <a:solidFill>
                  <a:srgbClr val="000000"/>
                </a:solidFill>
                <a:latin typeface="Agrandir Bold"/>
                <a:ea typeface="Agrandir Bold"/>
                <a:cs typeface="Agrandir Bold"/>
                <a:sym typeface="Agrandir Bold"/>
              </a:rPr>
              <a:t>.</a:t>
            </a:r>
          </a:p>
          <a:p>
            <a:pPr algn="l">
              <a:lnSpc>
                <a:spcPts val="4764"/>
              </a:lnSpc>
              <a:spcBef>
                <a:spcPct val="0"/>
              </a:spcBef>
            </a:pPr>
            <a:endParaRPr lang="en-US" sz="3403" b="1" dirty="0">
              <a:solidFill>
                <a:srgbClr val="000000"/>
              </a:solidFill>
              <a:latin typeface="Agrandir Bold"/>
              <a:ea typeface="Agrandir Bold"/>
              <a:cs typeface="Agrandir Bold"/>
              <a:sym typeface="Agrandir Bold"/>
            </a:endParaRPr>
          </a:p>
        </p:txBody>
      </p:sp>
      <p:sp>
        <p:nvSpPr>
          <p:cNvPr id="8" name="TextBox 8"/>
          <p:cNvSpPr txBox="1"/>
          <p:nvPr/>
        </p:nvSpPr>
        <p:spPr>
          <a:xfrm>
            <a:off x="4532113" y="2471935"/>
            <a:ext cx="6778109" cy="668690"/>
          </a:xfrm>
          <a:prstGeom prst="rect">
            <a:avLst/>
          </a:prstGeom>
        </p:spPr>
        <p:txBody>
          <a:bodyPr lIns="0" tIns="0" rIns="0" bIns="0" rtlCol="0" anchor="t">
            <a:spAutoFit/>
          </a:bodyPr>
          <a:lstStyle/>
          <a:p>
            <a:pPr algn="ctr">
              <a:lnSpc>
                <a:spcPts val="2518"/>
              </a:lnSpc>
              <a:spcBef>
                <a:spcPct val="0"/>
              </a:spcBef>
            </a:pPr>
            <a:r>
              <a:rPr lang="en-US" sz="1798" b="1">
                <a:solidFill>
                  <a:srgbClr val="000000"/>
                </a:solidFill>
                <a:latin typeface="Agrandir Bold"/>
                <a:ea typeface="Agrandir Bold"/>
                <a:cs typeface="Agrandir Bold"/>
                <a:sym typeface="Agrandir Bold"/>
              </a:rPr>
              <a:t>APA PROFIL SEGMEN PELANGGAN POTENSIAL YANG AKAN </a:t>
            </a:r>
          </a:p>
          <a:p>
            <a:pPr algn="ctr">
              <a:lnSpc>
                <a:spcPts val="2518"/>
              </a:lnSpc>
              <a:spcBef>
                <a:spcPct val="0"/>
              </a:spcBef>
            </a:pPr>
            <a:r>
              <a:rPr lang="en-US" sz="1798" b="1">
                <a:solidFill>
                  <a:srgbClr val="000000"/>
                </a:solidFill>
                <a:latin typeface="Agrandir Bold"/>
                <a:ea typeface="Agrandir Bold"/>
                <a:cs typeface="Agrandir Bold"/>
                <a:sym typeface="Agrandir Bold"/>
              </a:rPr>
              <a:t>DITUJUKKAN UNTUK MENINGKATKAN PENJUALAN?</a:t>
            </a:r>
          </a:p>
        </p:txBody>
      </p:sp>
      <p:sp>
        <p:nvSpPr>
          <p:cNvPr id="9" name="Freeform 9"/>
          <p:cNvSpPr/>
          <p:nvPr/>
        </p:nvSpPr>
        <p:spPr>
          <a:xfrm>
            <a:off x="15824932" y="3511549"/>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6196413" y="3458936"/>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012709" y="3940742"/>
            <a:ext cx="7149497" cy="6032095"/>
          </a:xfrm>
          <a:prstGeom prst="rect">
            <a:avLst/>
          </a:prstGeom>
        </p:spPr>
        <p:txBody>
          <a:bodyPr lIns="0" tIns="0" rIns="0" bIns="0" rtlCol="0" anchor="t">
            <a:spAutoFit/>
          </a:bodyPr>
          <a:lstStyle/>
          <a:p>
            <a:pPr algn="l">
              <a:lnSpc>
                <a:spcPts val="4208"/>
              </a:lnSpc>
            </a:pPr>
            <a:r>
              <a:rPr lang="en-US" sz="3005" b="1" dirty="0" err="1">
                <a:solidFill>
                  <a:srgbClr val="000000"/>
                </a:solidFill>
                <a:latin typeface="Agrandir Bold"/>
                <a:ea typeface="Agrandir Bold"/>
                <a:cs typeface="Agrandir Bold"/>
                <a:sym typeface="Agrandir Bold"/>
              </a:rPr>
              <a:t>Penemuan</a:t>
            </a:r>
            <a:r>
              <a:rPr lang="en-US" sz="3005" b="1" dirty="0">
                <a:solidFill>
                  <a:srgbClr val="000000"/>
                </a:solidFill>
                <a:latin typeface="Agrandir Bold"/>
                <a:ea typeface="Agrandir Bold"/>
                <a:cs typeface="Agrandir Bold"/>
                <a:sym typeface="Agrandir Bold"/>
              </a:rPr>
              <a:t> :</a:t>
            </a:r>
          </a:p>
          <a:p>
            <a:pPr algn="l">
              <a:lnSpc>
                <a:spcPts val="3917"/>
              </a:lnSpc>
              <a:spcBef>
                <a:spcPct val="0"/>
              </a:spcBef>
            </a:pPr>
            <a:r>
              <a:rPr lang="en-US" sz="2798" b="1" dirty="0" err="1">
                <a:solidFill>
                  <a:srgbClr val="000000"/>
                </a:solidFill>
                <a:latin typeface="Agrandir Bold"/>
                <a:ea typeface="Agrandir Bold"/>
                <a:cs typeface="Agrandir Bold"/>
                <a:sym typeface="Agrandir Bold"/>
              </a:rPr>
              <a:t>Secara</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keseluruhan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pelanggan</a:t>
            </a:r>
            <a:r>
              <a:rPr lang="en-US" sz="2798" b="1" dirty="0">
                <a:solidFill>
                  <a:srgbClr val="000000"/>
                </a:solidFill>
                <a:latin typeface="Agrandir Bold"/>
                <a:ea typeface="Agrandir Bold"/>
                <a:cs typeface="Agrandir Bold"/>
                <a:sym typeface="Agrandir Bold"/>
              </a:rPr>
              <a:t> supermarket </a:t>
            </a:r>
            <a:r>
              <a:rPr lang="en-US" sz="2798" b="1" dirty="0" err="1">
                <a:solidFill>
                  <a:srgbClr val="000000"/>
                </a:solidFill>
                <a:latin typeface="Agrandir Bold"/>
                <a:ea typeface="Agrandir Bold"/>
                <a:cs typeface="Agrandir Bold"/>
                <a:sym typeface="Agrandir Bold"/>
              </a:rPr>
              <a:t>berpenghasilan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antara</a:t>
            </a:r>
            <a:r>
              <a:rPr lang="en-US" sz="2798" b="1" dirty="0">
                <a:solidFill>
                  <a:srgbClr val="000000"/>
                </a:solidFill>
                <a:latin typeface="Agrandir Bold"/>
                <a:ea typeface="Agrandir Bold"/>
                <a:cs typeface="Agrandir Bold"/>
                <a:sym typeface="Agrandir Bold"/>
              </a:rPr>
              <a:t> $40.000 dan $80.000 per </a:t>
            </a:r>
            <a:r>
              <a:rPr lang="en-US" sz="2798" b="1" dirty="0" err="1">
                <a:solidFill>
                  <a:srgbClr val="000000"/>
                </a:solidFill>
                <a:latin typeface="Agrandir Bold"/>
                <a:ea typeface="Agrandir Bold"/>
                <a:cs typeface="Agrandir Bold"/>
                <a:sym typeface="Agrandir Bold"/>
              </a:rPr>
              <a:t>tahun</a:t>
            </a:r>
            <a:r>
              <a:rPr lang="en-US" sz="2798" b="1" dirty="0">
                <a:solidFill>
                  <a:srgbClr val="000000"/>
                </a:solidFill>
                <a:latin typeface="Agrandir Bold"/>
                <a:ea typeface="Agrandir Bold"/>
                <a:cs typeface="Agrandir Bold"/>
                <a:sym typeface="Agrandir Bold"/>
              </a:rPr>
              <a:t>. Calon </a:t>
            </a:r>
            <a:r>
              <a:rPr lang="en-US" sz="2798" b="1" dirty="0" err="1">
                <a:solidFill>
                  <a:srgbClr val="000000"/>
                </a:solidFill>
                <a:latin typeface="Agrandir Bold"/>
                <a:ea typeface="Agrandir Bold"/>
                <a:cs typeface="Agrandir Bold"/>
                <a:sym typeface="Agrandir Bold"/>
              </a:rPr>
              <a:t>pelanggan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memiliki</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pendapatan</a:t>
            </a:r>
            <a:r>
              <a:rPr lang="en-US" sz="2798" b="1" dirty="0">
                <a:solidFill>
                  <a:srgbClr val="000000"/>
                </a:solidFill>
                <a:latin typeface="Agrandir Bold"/>
                <a:ea typeface="Agrandir Bold"/>
                <a:cs typeface="Agrandir Bold"/>
                <a:sym typeface="Agrandir Bold"/>
              </a:rPr>
              <a:t> yang </a:t>
            </a:r>
            <a:r>
              <a:rPr lang="en-US" sz="2798" b="1" dirty="0" err="1">
                <a:solidFill>
                  <a:srgbClr val="000000"/>
                </a:solidFill>
                <a:latin typeface="Agrandir Bold"/>
                <a:ea typeface="Agrandir Bold"/>
                <a:cs typeface="Agrandir Bold"/>
                <a:sym typeface="Agrandir Bold"/>
              </a:rPr>
              <a:t>lebih</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tinggi</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dengan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hanya</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sebagian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kecil</a:t>
            </a:r>
            <a:r>
              <a:rPr lang="en-US" sz="2798" b="1" dirty="0">
                <a:solidFill>
                  <a:srgbClr val="000000"/>
                </a:solidFill>
                <a:latin typeface="Agrandir Bold"/>
                <a:ea typeface="Agrandir Bold"/>
                <a:cs typeface="Agrandir Bold"/>
                <a:sym typeface="Agrandir Bold"/>
              </a:rPr>
              <a:t> (2,27%) yang </a:t>
            </a:r>
            <a:r>
              <a:rPr lang="en-US" sz="2798" b="1" dirty="0" err="1">
                <a:solidFill>
                  <a:srgbClr val="000000"/>
                </a:solidFill>
                <a:latin typeface="Agrandir Bold"/>
                <a:ea typeface="Agrandir Bold"/>
                <a:cs typeface="Agrandir Bold"/>
                <a:sym typeface="Agrandir Bold"/>
              </a:rPr>
              <a:t>berpenghasilan</a:t>
            </a:r>
            <a:r>
              <a:rPr lang="en-US" sz="2798" b="1" dirty="0">
                <a:solidFill>
                  <a:srgbClr val="000000"/>
                </a:solidFill>
                <a:latin typeface="Agrandir Bold"/>
                <a:ea typeface="Agrandir Bold"/>
                <a:cs typeface="Agrandir Bold"/>
                <a:sym typeface="Agrandir Bold"/>
              </a:rPr>
              <a:t> $0-$4.000 per </a:t>
            </a:r>
            <a:r>
              <a:rPr lang="en-US" sz="2798" b="1" dirty="0" err="1">
                <a:solidFill>
                  <a:srgbClr val="000000"/>
                </a:solidFill>
                <a:latin typeface="Agrandir Bold"/>
                <a:ea typeface="Agrandir Bold"/>
                <a:cs typeface="Agrandir Bold"/>
                <a:sym typeface="Agrandir Bold"/>
              </a:rPr>
              <a:t>tahun</a:t>
            </a:r>
            <a:r>
              <a:rPr lang="en-US" sz="2798" b="1" dirty="0">
                <a:solidFill>
                  <a:srgbClr val="000000"/>
                </a:solidFill>
                <a:latin typeface="Agrandir Bold"/>
                <a:ea typeface="Agrandir Bold"/>
                <a:cs typeface="Agrandir Bold"/>
                <a:sym typeface="Agrandir Bold"/>
              </a:rPr>
              <a:t>, dan </a:t>
            </a:r>
            <a:r>
              <a:rPr lang="en-US" sz="2798" b="1" dirty="0" err="1">
                <a:solidFill>
                  <a:srgbClr val="000000"/>
                </a:solidFill>
                <a:latin typeface="Agrandir Bold"/>
                <a:ea typeface="Agrandir Bold"/>
                <a:cs typeface="Agrandir Bold"/>
                <a:sym typeface="Agrandir Bold"/>
              </a:rPr>
              <a:t>proporsi</a:t>
            </a:r>
            <a:r>
              <a:rPr lang="en-US" sz="2798" b="1" dirty="0">
                <a:solidFill>
                  <a:srgbClr val="000000"/>
                </a:solidFill>
                <a:latin typeface="Agrandir Bold"/>
                <a:ea typeface="Agrandir Bold"/>
                <a:cs typeface="Agrandir Bold"/>
                <a:sym typeface="Agrandir Bold"/>
              </a:rPr>
              <a:t> yang </a:t>
            </a:r>
            <a:r>
              <a:rPr lang="en-US" sz="2798" b="1" dirty="0" err="1">
                <a:solidFill>
                  <a:srgbClr val="000000"/>
                </a:solidFill>
                <a:latin typeface="Agrandir Bold"/>
                <a:ea typeface="Agrandir Bold"/>
                <a:cs typeface="Agrandir Bold"/>
                <a:sym typeface="Agrandir Bold"/>
              </a:rPr>
              <a:t>signifikan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berpenghasilan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lebih</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dari</a:t>
            </a:r>
            <a:r>
              <a:rPr lang="en-US" sz="2798" b="1" dirty="0">
                <a:solidFill>
                  <a:srgbClr val="000000"/>
                </a:solidFill>
                <a:latin typeface="Agrandir Bold"/>
                <a:ea typeface="Agrandir Bold"/>
                <a:cs typeface="Agrandir Bold"/>
                <a:sym typeface="Agrandir Bold"/>
              </a:rPr>
              <a:t> $80.000 per </a:t>
            </a:r>
            <a:r>
              <a:rPr lang="en-US" sz="2798" b="1" dirty="0" err="1">
                <a:solidFill>
                  <a:srgbClr val="000000"/>
                </a:solidFill>
                <a:latin typeface="Agrandir Bold"/>
                <a:ea typeface="Agrandir Bold"/>
                <a:cs typeface="Agrandir Bold"/>
                <a:sym typeface="Agrandir Bold"/>
              </a:rPr>
              <a:t>tahun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dibandingkan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dengan</a:t>
            </a:r>
            <a:r>
              <a:rPr lang="en-US" sz="2798" b="1" dirty="0">
                <a:solidFill>
                  <a:srgbClr val="000000"/>
                </a:solidFill>
                <a:latin typeface="Agrandir Bold"/>
                <a:ea typeface="Agrandir Bold"/>
                <a:cs typeface="Agrandir Bold"/>
                <a:sym typeface="Agrandir Bold"/>
              </a:rPr>
              <a:t> </a:t>
            </a:r>
            <a:r>
              <a:rPr lang="en-US" sz="2798" b="1" dirty="0" err="1">
                <a:solidFill>
                  <a:srgbClr val="000000"/>
                </a:solidFill>
                <a:latin typeface="Agrandir Bold"/>
                <a:ea typeface="Agrandir Bold"/>
                <a:cs typeface="Agrandir Bold"/>
                <a:sym typeface="Agrandir Bold"/>
              </a:rPr>
              <a:t>segmen</a:t>
            </a:r>
            <a:r>
              <a:rPr lang="en-US" sz="2798" b="1" dirty="0">
                <a:solidFill>
                  <a:srgbClr val="000000"/>
                </a:solidFill>
                <a:latin typeface="Agrandir Bold"/>
                <a:ea typeface="Agrandir Bold"/>
                <a:cs typeface="Agrandir Bold"/>
                <a:sym typeface="Agrandir Bold"/>
              </a:rPr>
              <a:t> 2 dan 3.</a:t>
            </a:r>
          </a:p>
          <a:p>
            <a:pPr algn="l">
              <a:lnSpc>
                <a:spcPts val="3917"/>
              </a:lnSpc>
              <a:spcBef>
                <a:spcPct val="0"/>
              </a:spcBef>
            </a:pPr>
            <a:endParaRPr lang="en-US" sz="2798" b="1" dirty="0">
              <a:solidFill>
                <a:srgbClr val="000000"/>
              </a:solidFill>
              <a:latin typeface="Agrandir Bold"/>
              <a:ea typeface="Agrandir Bold"/>
              <a:cs typeface="Agrandir Bold"/>
              <a:sym typeface="Agrandir Bold"/>
            </a:endParaRPr>
          </a:p>
        </p:txBody>
      </p:sp>
      <p:sp>
        <p:nvSpPr>
          <p:cNvPr id="4" name="TextBox 4"/>
          <p:cNvSpPr txBox="1"/>
          <p:nvPr/>
        </p:nvSpPr>
        <p:spPr>
          <a:xfrm>
            <a:off x="4532113" y="839212"/>
            <a:ext cx="8971060" cy="2228851"/>
          </a:xfrm>
          <a:prstGeom prst="rect">
            <a:avLst/>
          </a:prstGeom>
        </p:spPr>
        <p:txBody>
          <a:bodyPr lIns="0" tIns="0" rIns="0" bIns="0" rtlCol="0" anchor="t">
            <a:spAutoFit/>
          </a:bodyPr>
          <a:lstStyle/>
          <a:p>
            <a:pPr algn="l">
              <a:lnSpc>
                <a:spcPts val="4050"/>
              </a:lnSpc>
            </a:pPr>
            <a:r>
              <a:rPr lang="en-US" sz="4500" b="1">
                <a:solidFill>
                  <a:srgbClr val="DC2E1F"/>
                </a:solidFill>
                <a:latin typeface="Agrandir Bold"/>
                <a:ea typeface="Agrandir Bold"/>
                <a:cs typeface="Agrandir Bold"/>
                <a:sym typeface="Agrandir Bold"/>
              </a:rPr>
              <a:t>PROFIL PELANGGAN BERDASARKAN KELAS PENDAPATAN</a:t>
            </a:r>
          </a:p>
          <a:p>
            <a:pPr algn="l">
              <a:lnSpc>
                <a:spcPts val="4050"/>
              </a:lnSpc>
            </a:pPr>
            <a:endParaRPr lang="en-US" sz="4500" b="1">
              <a:solidFill>
                <a:srgbClr val="DC2E1F"/>
              </a:solidFill>
              <a:latin typeface="Agrandir Bold"/>
              <a:ea typeface="Agrandir Bold"/>
              <a:cs typeface="Agrandir Bold"/>
              <a:sym typeface="Agrandir Bold"/>
            </a:endParaRPr>
          </a:p>
        </p:txBody>
      </p:sp>
      <p:sp>
        <p:nvSpPr>
          <p:cNvPr id="5" name="Freeform 5"/>
          <p:cNvSpPr/>
          <p:nvPr/>
        </p:nvSpPr>
        <p:spPr>
          <a:xfrm>
            <a:off x="12239802" y="-1046737"/>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08892" y="3417488"/>
            <a:ext cx="10530682" cy="6555349"/>
          </a:xfrm>
          <a:custGeom>
            <a:avLst/>
            <a:gdLst/>
            <a:ahLst/>
            <a:cxnLst/>
            <a:rect l="l" t="t" r="r" b="b"/>
            <a:pathLst>
              <a:path w="10530682" h="6555349">
                <a:moveTo>
                  <a:pt x="0" y="0"/>
                </a:moveTo>
                <a:lnTo>
                  <a:pt x="10530682" y="0"/>
                </a:lnTo>
                <a:lnTo>
                  <a:pt x="10530682" y="6555349"/>
                </a:lnTo>
                <a:lnTo>
                  <a:pt x="0" y="6555349"/>
                </a:lnTo>
                <a:lnTo>
                  <a:pt x="0" y="0"/>
                </a:lnTo>
                <a:close/>
              </a:path>
            </a:pathLst>
          </a:custGeom>
          <a:blipFill>
            <a:blip r:embed="rId7"/>
            <a:stretch>
              <a:fillRect/>
            </a:stretch>
          </a:blipFill>
        </p:spPr>
      </p:sp>
      <p:sp>
        <p:nvSpPr>
          <p:cNvPr id="7" name="TextBox 7"/>
          <p:cNvSpPr txBox="1"/>
          <p:nvPr/>
        </p:nvSpPr>
        <p:spPr>
          <a:xfrm>
            <a:off x="4532113" y="2471935"/>
            <a:ext cx="6778109" cy="668690"/>
          </a:xfrm>
          <a:prstGeom prst="rect">
            <a:avLst/>
          </a:prstGeom>
        </p:spPr>
        <p:txBody>
          <a:bodyPr lIns="0" tIns="0" rIns="0" bIns="0" rtlCol="0" anchor="t">
            <a:spAutoFit/>
          </a:bodyPr>
          <a:lstStyle/>
          <a:p>
            <a:pPr algn="ctr">
              <a:lnSpc>
                <a:spcPts val="2518"/>
              </a:lnSpc>
              <a:spcBef>
                <a:spcPct val="0"/>
              </a:spcBef>
            </a:pPr>
            <a:r>
              <a:rPr lang="en-US" sz="1798" b="1">
                <a:solidFill>
                  <a:srgbClr val="000000"/>
                </a:solidFill>
                <a:latin typeface="Agrandir Bold"/>
                <a:ea typeface="Agrandir Bold"/>
                <a:cs typeface="Agrandir Bold"/>
                <a:sym typeface="Agrandir Bold"/>
              </a:rPr>
              <a:t>APA PROFIL SEGMEN PELANGGAN POTENSIAL YANG AKAN </a:t>
            </a:r>
          </a:p>
          <a:p>
            <a:pPr algn="ctr">
              <a:lnSpc>
                <a:spcPts val="2518"/>
              </a:lnSpc>
              <a:spcBef>
                <a:spcPct val="0"/>
              </a:spcBef>
            </a:pPr>
            <a:r>
              <a:rPr lang="en-US" sz="1798" b="1">
                <a:solidFill>
                  <a:srgbClr val="000000"/>
                </a:solidFill>
                <a:latin typeface="Agrandir Bold"/>
                <a:ea typeface="Agrandir Bold"/>
                <a:cs typeface="Agrandir Bold"/>
                <a:sym typeface="Agrandir Bold"/>
              </a:rPr>
              <a:t>DITUJUKKAN UNTUK MENINGKATKAN PENJUALAN?</a:t>
            </a:r>
          </a:p>
        </p:txBody>
      </p:sp>
      <p:sp>
        <p:nvSpPr>
          <p:cNvPr id="8" name="Freeform 8"/>
          <p:cNvSpPr/>
          <p:nvPr/>
        </p:nvSpPr>
        <p:spPr>
          <a:xfrm flipH="1">
            <a:off x="13393316" y="-3237715"/>
            <a:ext cx="5700063" cy="4839872"/>
          </a:xfrm>
          <a:custGeom>
            <a:avLst/>
            <a:gdLst/>
            <a:ahLst/>
            <a:cxnLst/>
            <a:rect l="l" t="t" r="r" b="b"/>
            <a:pathLst>
              <a:path w="5700063" h="4839872">
                <a:moveTo>
                  <a:pt x="5700063" y="0"/>
                </a:moveTo>
                <a:lnTo>
                  <a:pt x="0" y="0"/>
                </a:lnTo>
                <a:lnTo>
                  <a:pt x="0" y="4839871"/>
                </a:lnTo>
                <a:lnTo>
                  <a:pt x="5700063" y="4839871"/>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487964" y="3247620"/>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5859445" y="3195006"/>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8022670">
            <a:off x="16053351" y="7458430"/>
            <a:ext cx="5700063" cy="4839872"/>
          </a:xfrm>
          <a:custGeom>
            <a:avLst/>
            <a:gdLst/>
            <a:ahLst/>
            <a:cxnLst/>
            <a:rect l="l" t="t" r="r" b="b"/>
            <a:pathLst>
              <a:path w="5700063" h="4839872">
                <a:moveTo>
                  <a:pt x="0" y="0"/>
                </a:moveTo>
                <a:lnTo>
                  <a:pt x="5700063" y="0"/>
                </a:lnTo>
                <a:lnTo>
                  <a:pt x="5700063"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426907" y="0"/>
            <a:ext cx="5861093" cy="2329933"/>
          </a:xfrm>
          <a:custGeom>
            <a:avLst/>
            <a:gdLst/>
            <a:ahLst/>
            <a:cxnLst/>
            <a:rect l="l" t="t" r="r" b="b"/>
            <a:pathLst>
              <a:path w="5861093" h="2329933">
                <a:moveTo>
                  <a:pt x="0" y="0"/>
                </a:moveTo>
                <a:lnTo>
                  <a:pt x="5861093" y="0"/>
                </a:lnTo>
                <a:lnTo>
                  <a:pt x="5861093" y="2329933"/>
                </a:lnTo>
                <a:lnTo>
                  <a:pt x="0" y="2329933"/>
                </a:lnTo>
                <a:lnTo>
                  <a:pt x="0" y="0"/>
                </a:lnTo>
                <a:close/>
              </a:path>
            </a:pathLst>
          </a:custGeom>
          <a:blipFill>
            <a:blip r:embed="rId5"/>
            <a:stretch>
              <a:fillRect l="-24429" b="-4858"/>
            </a:stretch>
          </a:blipFill>
        </p:spPr>
      </p:sp>
      <p:sp>
        <p:nvSpPr>
          <p:cNvPr id="5" name="Freeform 5"/>
          <p:cNvSpPr/>
          <p:nvPr/>
        </p:nvSpPr>
        <p:spPr>
          <a:xfrm>
            <a:off x="431636" y="3140625"/>
            <a:ext cx="10878585" cy="6737741"/>
          </a:xfrm>
          <a:custGeom>
            <a:avLst/>
            <a:gdLst/>
            <a:ahLst/>
            <a:cxnLst/>
            <a:rect l="l" t="t" r="r" b="b"/>
            <a:pathLst>
              <a:path w="10878585" h="6737741">
                <a:moveTo>
                  <a:pt x="0" y="0"/>
                </a:moveTo>
                <a:lnTo>
                  <a:pt x="10878586" y="0"/>
                </a:lnTo>
                <a:lnTo>
                  <a:pt x="10878586" y="6737741"/>
                </a:lnTo>
                <a:lnTo>
                  <a:pt x="0" y="6737741"/>
                </a:lnTo>
                <a:lnTo>
                  <a:pt x="0" y="0"/>
                </a:lnTo>
                <a:close/>
              </a:path>
            </a:pathLst>
          </a:custGeom>
          <a:blipFill>
            <a:blip r:embed="rId6"/>
            <a:stretch>
              <a:fillRect b="-507"/>
            </a:stretch>
          </a:blipFill>
        </p:spPr>
      </p:sp>
      <p:sp>
        <p:nvSpPr>
          <p:cNvPr id="6" name="TextBox 6"/>
          <p:cNvSpPr txBox="1"/>
          <p:nvPr/>
        </p:nvSpPr>
        <p:spPr>
          <a:xfrm>
            <a:off x="13103092" y="20461"/>
            <a:ext cx="7146823" cy="1144505"/>
          </a:xfrm>
          <a:prstGeom prst="rect">
            <a:avLst/>
          </a:prstGeom>
        </p:spPr>
        <p:txBody>
          <a:bodyPr lIns="0" tIns="0" rIns="0" bIns="0" rtlCol="0" anchor="t">
            <a:spAutoFit/>
          </a:bodyPr>
          <a:lstStyle/>
          <a:p>
            <a:pPr algn="just">
              <a:lnSpc>
                <a:spcPts val="8009"/>
              </a:lnSpc>
              <a:spcBef>
                <a:spcPct val="0"/>
              </a:spcBef>
            </a:pPr>
            <a:r>
              <a:rPr lang="en-US" sz="5721" b="1">
                <a:solidFill>
                  <a:srgbClr val="FEFFFF"/>
                </a:solidFill>
                <a:latin typeface="Agrandir Bold"/>
                <a:ea typeface="Agrandir Bold"/>
                <a:cs typeface="Agrandir Bold"/>
                <a:sym typeface="Agrandir Bold"/>
              </a:rPr>
              <a:t>PRODUCT</a:t>
            </a:r>
          </a:p>
        </p:txBody>
      </p:sp>
      <p:sp>
        <p:nvSpPr>
          <p:cNvPr id="7" name="TextBox 7"/>
          <p:cNvSpPr txBox="1"/>
          <p:nvPr/>
        </p:nvSpPr>
        <p:spPr>
          <a:xfrm>
            <a:off x="13064002" y="1088190"/>
            <a:ext cx="4586902" cy="982980"/>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Agrandir Bold"/>
                <a:ea typeface="Agrandir Bold"/>
                <a:cs typeface="Agrandir Bold"/>
                <a:sym typeface="Agrandir Bold"/>
              </a:rPr>
              <a:t>PRODUK APA SAJA YANG COCOK UNTUK DITAWARKAN KEPADA SEGMEN PELANGGAN POTENSIAL?</a:t>
            </a:r>
          </a:p>
        </p:txBody>
      </p:sp>
      <p:sp>
        <p:nvSpPr>
          <p:cNvPr id="8" name="TextBox 8"/>
          <p:cNvSpPr txBox="1"/>
          <p:nvPr/>
        </p:nvSpPr>
        <p:spPr>
          <a:xfrm>
            <a:off x="11310222" y="3016800"/>
            <a:ext cx="6554471" cy="6246495"/>
          </a:xfrm>
          <a:prstGeom prst="rect">
            <a:avLst/>
          </a:prstGeom>
        </p:spPr>
        <p:txBody>
          <a:bodyPr lIns="0" tIns="0" rIns="0" bIns="0" rtlCol="0" anchor="t">
            <a:spAutoFit/>
          </a:bodyPr>
          <a:lstStyle/>
          <a:p>
            <a:pPr algn="l">
              <a:lnSpc>
                <a:spcPts val="3780"/>
              </a:lnSpc>
            </a:pPr>
            <a:r>
              <a:rPr lang="en-US" sz="2700" b="1" dirty="0" err="1">
                <a:solidFill>
                  <a:srgbClr val="000000"/>
                </a:solidFill>
                <a:latin typeface="Agrandir Bold"/>
                <a:ea typeface="Agrandir Bold"/>
                <a:cs typeface="Agrandir Bold"/>
                <a:sym typeface="Agrandir Bold"/>
              </a:rPr>
              <a:t>Ditemukan</a:t>
            </a:r>
            <a:r>
              <a:rPr lang="en-US" sz="2700" b="1" dirty="0">
                <a:solidFill>
                  <a:srgbClr val="000000"/>
                </a:solidFill>
                <a:latin typeface="Agrandir Bold"/>
                <a:ea typeface="Agrandir Bold"/>
                <a:cs typeface="Agrandir Bold"/>
                <a:sym typeface="Agrandir Bold"/>
              </a:rPr>
              <a:t> :</a:t>
            </a:r>
          </a:p>
          <a:p>
            <a:pPr marL="582932" lvl="1" indent="-291466" algn="l">
              <a:lnSpc>
                <a:spcPts val="3780"/>
              </a:lnSpc>
              <a:spcBef>
                <a:spcPct val="0"/>
              </a:spcBef>
              <a:buFont typeface="Arial"/>
              <a:buChar char="•"/>
            </a:pP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Secara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keseluruhan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cenderung</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mengalokasikan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sebagian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besar</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pengeluaran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mereka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untuk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produk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anggur</a:t>
            </a:r>
            <a:r>
              <a:rPr lang="en-US" sz="2700" b="1" dirty="0">
                <a:solidFill>
                  <a:srgbClr val="000000"/>
                </a:solidFill>
                <a:latin typeface="Agrandir Bold"/>
                <a:ea typeface="Agrandir Bold"/>
                <a:cs typeface="Agrandir Bold"/>
                <a:sym typeface="Agrandir Bold"/>
              </a:rPr>
              <a:t>.</a:t>
            </a:r>
          </a:p>
          <a:p>
            <a:pPr algn="l">
              <a:lnSpc>
                <a:spcPts val="3780"/>
              </a:lnSpc>
              <a:spcBef>
                <a:spcPct val="0"/>
              </a:spcBef>
            </a:pPr>
            <a:endParaRPr lang="en-US" sz="2700" b="1" dirty="0">
              <a:solidFill>
                <a:srgbClr val="000000"/>
              </a:solidFill>
              <a:latin typeface="Agrandir Bold"/>
              <a:ea typeface="Agrandir Bold"/>
              <a:cs typeface="Agrandir Bold"/>
              <a:sym typeface="Agrandir Bold"/>
            </a:endParaRPr>
          </a:p>
          <a:p>
            <a:pPr marL="582932" lvl="1" indent="-291466" algn="l">
              <a:lnSpc>
                <a:spcPts val="3780"/>
              </a:lnSpc>
              <a:spcBef>
                <a:spcPct val="0"/>
              </a:spcBef>
              <a:buFont typeface="Arial"/>
              <a:buChar char="•"/>
            </a:pPr>
            <a:r>
              <a:rPr lang="en-US" sz="2700" b="1" dirty="0">
                <a:solidFill>
                  <a:srgbClr val="000000"/>
                </a:solidFill>
                <a:latin typeface="Agrandir Bold"/>
                <a:ea typeface="Agrandir Bold"/>
                <a:cs typeface="Agrandir Bold"/>
                <a:sym typeface="Agrandir Bold"/>
              </a:rPr>
              <a:t>Calon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menunjukkan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minat</a:t>
            </a:r>
            <a:r>
              <a:rPr lang="en-US" sz="2700" b="1" dirty="0">
                <a:solidFill>
                  <a:srgbClr val="000000"/>
                </a:solidFill>
                <a:latin typeface="Agrandir Bold"/>
                <a:ea typeface="Agrandir Bold"/>
                <a:cs typeface="Agrandir Bold"/>
                <a:sym typeface="Agrandir Bold"/>
              </a:rPr>
              <a:t> yang </a:t>
            </a:r>
            <a:r>
              <a:rPr lang="en-US" sz="2700" b="1" dirty="0" err="1">
                <a:solidFill>
                  <a:srgbClr val="000000"/>
                </a:solidFill>
                <a:latin typeface="Agrandir Bold"/>
                <a:ea typeface="Agrandir Bold"/>
                <a:cs typeface="Agrandir Bold"/>
                <a:sym typeface="Agrandir Bold"/>
              </a:rPr>
              <a:t>lebih</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tinggi</a:t>
            </a:r>
            <a:r>
              <a:rPr lang="en-US" sz="2700" b="1" dirty="0">
                <a:solidFill>
                  <a:srgbClr val="000000"/>
                </a:solidFill>
                <a:latin typeface="Agrandir Bold"/>
                <a:ea typeface="Agrandir Bold"/>
                <a:cs typeface="Agrandir Bold"/>
                <a:sym typeface="Agrandir Bold"/>
              </a:rPr>
              <a:t> pada </a:t>
            </a:r>
            <a:r>
              <a:rPr lang="en-US" sz="2700" b="1" dirty="0" err="1">
                <a:solidFill>
                  <a:srgbClr val="000000"/>
                </a:solidFill>
                <a:latin typeface="Agrandir Bold"/>
                <a:ea typeface="Agrandir Bold"/>
                <a:cs typeface="Agrandir Bold"/>
                <a:sym typeface="Agrandir Bold"/>
              </a:rPr>
              <a:t>produk</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anggur</a:t>
            </a:r>
            <a:r>
              <a:rPr lang="en-US" sz="2700" b="1" dirty="0">
                <a:solidFill>
                  <a:srgbClr val="000000"/>
                </a:solidFill>
                <a:latin typeface="Agrandir Bold"/>
                <a:ea typeface="Agrandir Bold"/>
                <a:cs typeface="Agrandir Bold"/>
                <a:sym typeface="Agrandir Bold"/>
              </a:rPr>
              <a:t> dan </a:t>
            </a:r>
            <a:r>
              <a:rPr lang="en-US" sz="2700" b="1" dirty="0" err="1">
                <a:solidFill>
                  <a:srgbClr val="000000"/>
                </a:solidFill>
                <a:latin typeface="Agrandir Bold"/>
                <a:ea typeface="Agrandir Bold"/>
                <a:cs typeface="Agrandir Bold"/>
                <a:sym typeface="Agrandir Bold"/>
              </a:rPr>
              <a:t>daging</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sementara</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minat</a:t>
            </a:r>
            <a:r>
              <a:rPr lang="en-US" sz="2700" b="1" dirty="0">
                <a:solidFill>
                  <a:srgbClr val="000000"/>
                </a:solidFill>
                <a:latin typeface="Agrandir Bold"/>
                <a:ea typeface="Agrandir Bold"/>
                <a:cs typeface="Agrandir Bold"/>
                <a:sym typeface="Agrandir Bold"/>
              </a:rPr>
              <a:t> yang </a:t>
            </a:r>
            <a:r>
              <a:rPr lang="en-US" sz="2700" b="1" dirty="0" err="1">
                <a:solidFill>
                  <a:srgbClr val="000000"/>
                </a:solidFill>
                <a:latin typeface="Agrandir Bold"/>
                <a:ea typeface="Agrandir Bold"/>
                <a:cs typeface="Agrandir Bold"/>
                <a:sym typeface="Agrandir Bold"/>
              </a:rPr>
              <a:t>lebih</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rendah</a:t>
            </a:r>
            <a:r>
              <a:rPr lang="en-US" sz="2700" b="1" dirty="0">
                <a:solidFill>
                  <a:srgbClr val="000000"/>
                </a:solidFill>
                <a:latin typeface="Agrandir Bold"/>
                <a:ea typeface="Agrandir Bold"/>
                <a:cs typeface="Agrandir Bold"/>
                <a:sym typeface="Agrandir Bold"/>
              </a:rPr>
              <a:t> pada </a:t>
            </a:r>
            <a:r>
              <a:rPr lang="en-US" sz="2700" b="1" dirty="0" err="1">
                <a:solidFill>
                  <a:srgbClr val="000000"/>
                </a:solidFill>
                <a:latin typeface="Agrandir Bold"/>
                <a:ea typeface="Agrandir Bold"/>
                <a:cs typeface="Agrandir Bold"/>
                <a:sym typeface="Agrandir Bold"/>
              </a:rPr>
              <a:t>emas</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dibandingkan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dengan</a:t>
            </a:r>
            <a:r>
              <a:rPr lang="en-US" sz="2700" b="1" dirty="0">
                <a:solidFill>
                  <a:srgbClr val="000000"/>
                </a:solidFill>
                <a:latin typeface="Agrandir Bold"/>
                <a:ea typeface="Agrandir Bold"/>
                <a:cs typeface="Agrandir Bold"/>
                <a:sym typeface="Agrandir Bold"/>
              </a:rPr>
              <a:t> </a:t>
            </a:r>
            <a:r>
              <a:rPr lang="en-US" sz="2700" b="1" dirty="0" err="1">
                <a:solidFill>
                  <a:srgbClr val="000000"/>
                </a:solidFill>
                <a:latin typeface="Agrandir Bold"/>
                <a:ea typeface="Agrandir Bold"/>
                <a:cs typeface="Agrandir Bold"/>
                <a:sym typeface="Agrandir Bold"/>
              </a:rPr>
              <a:t>pelanggan</a:t>
            </a:r>
            <a:r>
              <a:rPr lang="en-US" sz="2700" b="1" dirty="0">
                <a:solidFill>
                  <a:srgbClr val="000000"/>
                </a:solidFill>
                <a:latin typeface="Agrandir Bold"/>
                <a:ea typeface="Agrandir Bold"/>
                <a:cs typeface="Agrandir Bold"/>
                <a:sym typeface="Agrandir Bold"/>
              </a:rPr>
              <a:t> di </a:t>
            </a:r>
            <a:r>
              <a:rPr lang="en-US" sz="2700" b="1" dirty="0" err="1">
                <a:solidFill>
                  <a:srgbClr val="000000"/>
                </a:solidFill>
                <a:latin typeface="Agrandir Bold"/>
                <a:ea typeface="Agrandir Bold"/>
                <a:cs typeface="Agrandir Bold"/>
                <a:sym typeface="Agrandir Bold"/>
              </a:rPr>
              <a:t>segmen</a:t>
            </a:r>
            <a:r>
              <a:rPr lang="en-US" sz="2700" b="1" dirty="0">
                <a:solidFill>
                  <a:srgbClr val="000000"/>
                </a:solidFill>
                <a:latin typeface="Agrandir Bold"/>
                <a:ea typeface="Agrandir Bold"/>
                <a:cs typeface="Agrandir Bold"/>
                <a:sym typeface="Agrandir Bold"/>
              </a:rPr>
              <a:t> 2 dan 3.</a:t>
            </a:r>
          </a:p>
          <a:p>
            <a:pPr algn="l">
              <a:lnSpc>
                <a:spcPts val="3780"/>
              </a:lnSpc>
              <a:spcBef>
                <a:spcPct val="0"/>
              </a:spcBef>
            </a:pPr>
            <a:endParaRPr lang="en-US" sz="2700" b="1" dirty="0">
              <a:solidFill>
                <a:srgbClr val="000000"/>
              </a:solidFill>
              <a:latin typeface="Agrandir Bold"/>
              <a:ea typeface="Agrandir Bold"/>
              <a:cs typeface="Agrandir Bold"/>
              <a:sym typeface="Agrandir Bold"/>
            </a:endParaRPr>
          </a:p>
        </p:txBody>
      </p:sp>
      <p:sp>
        <p:nvSpPr>
          <p:cNvPr id="9" name="TextBox 9"/>
          <p:cNvSpPr txBox="1"/>
          <p:nvPr/>
        </p:nvSpPr>
        <p:spPr>
          <a:xfrm>
            <a:off x="3455847" y="996433"/>
            <a:ext cx="8665374" cy="1905000"/>
          </a:xfrm>
          <a:prstGeom prst="rect">
            <a:avLst/>
          </a:prstGeom>
        </p:spPr>
        <p:txBody>
          <a:bodyPr lIns="0" tIns="0" rIns="0" bIns="0" rtlCol="0" anchor="t">
            <a:spAutoFit/>
          </a:bodyPr>
          <a:lstStyle/>
          <a:p>
            <a:pPr algn="l">
              <a:lnSpc>
                <a:spcPts val="4500"/>
              </a:lnSpc>
            </a:pPr>
            <a:r>
              <a:rPr lang="en-US" sz="5000" b="1">
                <a:solidFill>
                  <a:srgbClr val="DC2E1F"/>
                </a:solidFill>
                <a:latin typeface="Agrandir Bold"/>
                <a:ea typeface="Agrandir Bold"/>
                <a:cs typeface="Agrandir Bold"/>
                <a:sym typeface="Agrandir Bold"/>
              </a:rPr>
              <a:t>Distribusi Pelanggan Berdasarkan Jumlah yang Dibelanjakan pada Produk</a:t>
            </a:r>
          </a:p>
        </p:txBody>
      </p:sp>
      <p:sp>
        <p:nvSpPr>
          <p:cNvPr id="10" name="Freeform 10"/>
          <p:cNvSpPr/>
          <p:nvPr/>
        </p:nvSpPr>
        <p:spPr>
          <a:xfrm>
            <a:off x="15646786" y="2436029"/>
            <a:ext cx="371481" cy="339736"/>
          </a:xfrm>
          <a:custGeom>
            <a:avLst/>
            <a:gdLst/>
            <a:ahLst/>
            <a:cxnLst/>
            <a:rect l="l" t="t" r="r" b="b"/>
            <a:pathLst>
              <a:path w="371481" h="339736">
                <a:moveTo>
                  <a:pt x="0" y="0"/>
                </a:moveTo>
                <a:lnTo>
                  <a:pt x="371481" y="0"/>
                </a:lnTo>
                <a:lnTo>
                  <a:pt x="371481" y="339737"/>
                </a:lnTo>
                <a:lnTo>
                  <a:pt x="0" y="339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6018267" y="2383416"/>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1898370" y="-1943787"/>
            <a:ext cx="5700063" cy="4839872"/>
          </a:xfrm>
          <a:custGeom>
            <a:avLst/>
            <a:gdLst/>
            <a:ahLst/>
            <a:cxnLst/>
            <a:rect l="l" t="t" r="r" b="b"/>
            <a:pathLst>
              <a:path w="5700063" h="4839872">
                <a:moveTo>
                  <a:pt x="0" y="0"/>
                </a:moveTo>
                <a:lnTo>
                  <a:pt x="5700063" y="0"/>
                </a:lnTo>
                <a:lnTo>
                  <a:pt x="5700063" y="4839871"/>
                </a:lnTo>
                <a:lnTo>
                  <a:pt x="0" y="4839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3705883" y="-1943787"/>
            <a:ext cx="5700063" cy="4839872"/>
          </a:xfrm>
          <a:custGeom>
            <a:avLst/>
            <a:gdLst/>
            <a:ahLst/>
            <a:cxnLst/>
            <a:rect l="l" t="t" r="r" b="b"/>
            <a:pathLst>
              <a:path w="5700063" h="4839872">
                <a:moveTo>
                  <a:pt x="5700063" y="0"/>
                </a:moveTo>
                <a:lnTo>
                  <a:pt x="0" y="0"/>
                </a:lnTo>
                <a:lnTo>
                  <a:pt x="0" y="4839871"/>
                </a:lnTo>
                <a:lnTo>
                  <a:pt x="5700063" y="4839871"/>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20221" y="-1943787"/>
            <a:ext cx="5700063" cy="4839872"/>
          </a:xfrm>
          <a:custGeom>
            <a:avLst/>
            <a:gdLst/>
            <a:ahLst/>
            <a:cxnLst/>
            <a:rect l="l" t="t" r="r" b="b"/>
            <a:pathLst>
              <a:path w="5700063" h="4839872">
                <a:moveTo>
                  <a:pt x="0" y="0"/>
                </a:moveTo>
                <a:lnTo>
                  <a:pt x="5700063" y="0"/>
                </a:lnTo>
                <a:lnTo>
                  <a:pt x="5700063" y="4839871"/>
                </a:lnTo>
                <a:lnTo>
                  <a:pt x="0" y="4839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5020284" y="-1943787"/>
            <a:ext cx="5700063" cy="4839872"/>
          </a:xfrm>
          <a:custGeom>
            <a:avLst/>
            <a:gdLst/>
            <a:ahLst/>
            <a:cxnLst/>
            <a:rect l="l" t="t" r="r" b="b"/>
            <a:pathLst>
              <a:path w="5700063" h="4839872">
                <a:moveTo>
                  <a:pt x="5700063" y="0"/>
                </a:moveTo>
                <a:lnTo>
                  <a:pt x="0" y="0"/>
                </a:lnTo>
                <a:lnTo>
                  <a:pt x="0" y="4839871"/>
                </a:lnTo>
                <a:lnTo>
                  <a:pt x="5700063" y="4839871"/>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487167" y="133288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34585" y="-52872"/>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05058" y="6514437"/>
            <a:ext cx="5927515" cy="4289365"/>
          </a:xfrm>
          <a:custGeom>
            <a:avLst/>
            <a:gdLst/>
            <a:ahLst/>
            <a:cxnLst/>
            <a:rect l="l" t="t" r="r" b="b"/>
            <a:pathLst>
              <a:path w="5927515" h="4289365">
                <a:moveTo>
                  <a:pt x="0" y="0"/>
                </a:moveTo>
                <a:lnTo>
                  <a:pt x="5927515" y="0"/>
                </a:lnTo>
                <a:lnTo>
                  <a:pt x="5927515" y="4289365"/>
                </a:lnTo>
                <a:lnTo>
                  <a:pt x="0" y="4289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871490" y="7444348"/>
            <a:ext cx="4359790" cy="2815698"/>
          </a:xfrm>
          <a:custGeom>
            <a:avLst/>
            <a:gdLst/>
            <a:ahLst/>
            <a:cxnLst/>
            <a:rect l="l" t="t" r="r" b="b"/>
            <a:pathLst>
              <a:path w="4359790" h="2815698">
                <a:moveTo>
                  <a:pt x="0" y="0"/>
                </a:moveTo>
                <a:lnTo>
                  <a:pt x="4359790" y="0"/>
                </a:lnTo>
                <a:lnTo>
                  <a:pt x="4359790" y="2815698"/>
                </a:lnTo>
                <a:lnTo>
                  <a:pt x="0" y="2815698"/>
                </a:lnTo>
                <a:lnTo>
                  <a:pt x="0" y="0"/>
                </a:lnTo>
                <a:close/>
              </a:path>
            </a:pathLst>
          </a:custGeom>
          <a:blipFill>
            <a:blip r:embed="rId9"/>
            <a:stretch>
              <a:fillRect/>
            </a:stretch>
          </a:blipFill>
        </p:spPr>
      </p:sp>
      <p:sp>
        <p:nvSpPr>
          <p:cNvPr id="10" name="Freeform 10"/>
          <p:cNvSpPr/>
          <p:nvPr/>
        </p:nvSpPr>
        <p:spPr>
          <a:xfrm>
            <a:off x="12587395" y="6821751"/>
            <a:ext cx="5700605" cy="4114800"/>
          </a:xfrm>
          <a:custGeom>
            <a:avLst/>
            <a:gdLst/>
            <a:ahLst/>
            <a:cxnLst/>
            <a:rect l="l" t="t" r="r" b="b"/>
            <a:pathLst>
              <a:path w="5700605" h="4114800">
                <a:moveTo>
                  <a:pt x="0" y="0"/>
                </a:moveTo>
                <a:lnTo>
                  <a:pt x="5700605" y="0"/>
                </a:lnTo>
                <a:lnTo>
                  <a:pt x="570060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flipH="1">
            <a:off x="9306821" y="7596748"/>
            <a:ext cx="4359790" cy="2815698"/>
          </a:xfrm>
          <a:custGeom>
            <a:avLst/>
            <a:gdLst/>
            <a:ahLst/>
            <a:cxnLst/>
            <a:rect l="l" t="t" r="r" b="b"/>
            <a:pathLst>
              <a:path w="4359790" h="2815698">
                <a:moveTo>
                  <a:pt x="4359790" y="0"/>
                </a:moveTo>
                <a:lnTo>
                  <a:pt x="0" y="0"/>
                </a:lnTo>
                <a:lnTo>
                  <a:pt x="0" y="2815698"/>
                </a:lnTo>
                <a:lnTo>
                  <a:pt x="4359790" y="2815698"/>
                </a:lnTo>
                <a:lnTo>
                  <a:pt x="4359790" y="0"/>
                </a:lnTo>
                <a:close/>
              </a:path>
            </a:pathLst>
          </a:custGeom>
          <a:blipFill>
            <a:blip r:embed="rId9"/>
            <a:stretch>
              <a:fillRect/>
            </a:stretch>
          </a:blipFill>
        </p:spPr>
      </p:sp>
      <p:sp>
        <p:nvSpPr>
          <p:cNvPr id="12" name="Freeform 12"/>
          <p:cNvSpPr/>
          <p:nvPr/>
        </p:nvSpPr>
        <p:spPr>
          <a:xfrm>
            <a:off x="6534525" y="6604629"/>
            <a:ext cx="4562333" cy="5043574"/>
          </a:xfrm>
          <a:custGeom>
            <a:avLst/>
            <a:gdLst/>
            <a:ahLst/>
            <a:cxnLst/>
            <a:rect l="l" t="t" r="r" b="b"/>
            <a:pathLst>
              <a:path w="4562333" h="5043574">
                <a:moveTo>
                  <a:pt x="0" y="0"/>
                </a:moveTo>
                <a:lnTo>
                  <a:pt x="4562333" y="0"/>
                </a:lnTo>
                <a:lnTo>
                  <a:pt x="4562333" y="5043574"/>
                </a:lnTo>
                <a:lnTo>
                  <a:pt x="0" y="5043574"/>
                </a:lnTo>
                <a:lnTo>
                  <a:pt x="0" y="0"/>
                </a:lnTo>
                <a:close/>
              </a:path>
            </a:pathLst>
          </a:custGeom>
          <a:blipFill>
            <a:blip r:embed="rId12"/>
            <a:stretch>
              <a:fillRect/>
            </a:stretch>
          </a:blipFill>
        </p:spPr>
      </p:sp>
      <p:sp>
        <p:nvSpPr>
          <p:cNvPr id="13" name="Freeform 13"/>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3857983" y="3438443"/>
            <a:ext cx="10572035" cy="996950"/>
          </a:xfrm>
          <a:prstGeom prst="rect">
            <a:avLst/>
          </a:prstGeom>
        </p:spPr>
        <p:txBody>
          <a:bodyPr lIns="0" tIns="0" rIns="0" bIns="0" rtlCol="0" anchor="t">
            <a:spAutoFit/>
          </a:bodyPr>
          <a:lstStyle/>
          <a:p>
            <a:pPr algn="ctr">
              <a:lnSpc>
                <a:spcPts val="7000"/>
              </a:lnSpc>
              <a:spcBef>
                <a:spcPct val="0"/>
              </a:spcBef>
            </a:pPr>
            <a:r>
              <a:rPr lang="en-US" sz="5000" b="1">
                <a:solidFill>
                  <a:srgbClr val="4B4877"/>
                </a:solidFill>
                <a:latin typeface="Agrandir Bold"/>
                <a:ea typeface="Agrandir Bold"/>
                <a:cs typeface="Agrandir Bold"/>
                <a:sym typeface="Agrandir Bold"/>
              </a:rPr>
              <a:t>Supermarket Data Analysis</a:t>
            </a:r>
          </a:p>
        </p:txBody>
      </p:sp>
      <p:sp>
        <p:nvSpPr>
          <p:cNvPr id="15" name="TextBox 15"/>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16" name="TextBox 16"/>
          <p:cNvSpPr txBox="1"/>
          <p:nvPr/>
        </p:nvSpPr>
        <p:spPr>
          <a:xfrm>
            <a:off x="3687020" y="4635846"/>
            <a:ext cx="10742998" cy="983015"/>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Analisis Sekolah pola perilaku pelanggan untuk meningkatkan pendapatan supermarket berdasarkan segmentasi pelanggan, preferensi produk, optimalisasi kampanye, dan penyesuaian saluran distribusi.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8022670">
            <a:off x="15853013" y="7326018"/>
            <a:ext cx="5700063" cy="4839872"/>
          </a:xfrm>
          <a:custGeom>
            <a:avLst/>
            <a:gdLst/>
            <a:ahLst/>
            <a:cxnLst/>
            <a:rect l="l" t="t" r="r" b="b"/>
            <a:pathLst>
              <a:path w="5700063" h="4839872">
                <a:moveTo>
                  <a:pt x="0" y="0"/>
                </a:moveTo>
                <a:lnTo>
                  <a:pt x="5700063" y="0"/>
                </a:lnTo>
                <a:lnTo>
                  <a:pt x="5700063"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426907" y="0"/>
            <a:ext cx="5861093" cy="2329933"/>
          </a:xfrm>
          <a:custGeom>
            <a:avLst/>
            <a:gdLst/>
            <a:ahLst/>
            <a:cxnLst/>
            <a:rect l="l" t="t" r="r" b="b"/>
            <a:pathLst>
              <a:path w="5861093" h="2329933">
                <a:moveTo>
                  <a:pt x="0" y="0"/>
                </a:moveTo>
                <a:lnTo>
                  <a:pt x="5861093" y="0"/>
                </a:lnTo>
                <a:lnTo>
                  <a:pt x="5861093" y="2329933"/>
                </a:lnTo>
                <a:lnTo>
                  <a:pt x="0" y="2329933"/>
                </a:lnTo>
                <a:lnTo>
                  <a:pt x="0" y="0"/>
                </a:lnTo>
                <a:close/>
              </a:path>
            </a:pathLst>
          </a:custGeom>
          <a:blipFill>
            <a:blip r:embed="rId5"/>
            <a:stretch>
              <a:fillRect l="-24429" b="-4858"/>
            </a:stretch>
          </a:blipFill>
        </p:spPr>
      </p:sp>
      <p:sp>
        <p:nvSpPr>
          <p:cNvPr id="5" name="Freeform 5"/>
          <p:cNvSpPr/>
          <p:nvPr/>
        </p:nvSpPr>
        <p:spPr>
          <a:xfrm>
            <a:off x="85518" y="3169021"/>
            <a:ext cx="10625669" cy="6694172"/>
          </a:xfrm>
          <a:custGeom>
            <a:avLst/>
            <a:gdLst/>
            <a:ahLst/>
            <a:cxnLst/>
            <a:rect l="l" t="t" r="r" b="b"/>
            <a:pathLst>
              <a:path w="10625669" h="6694172">
                <a:moveTo>
                  <a:pt x="0" y="0"/>
                </a:moveTo>
                <a:lnTo>
                  <a:pt x="10625669" y="0"/>
                </a:lnTo>
                <a:lnTo>
                  <a:pt x="10625669" y="6694172"/>
                </a:lnTo>
                <a:lnTo>
                  <a:pt x="0" y="6694172"/>
                </a:lnTo>
                <a:lnTo>
                  <a:pt x="0" y="0"/>
                </a:lnTo>
                <a:close/>
              </a:path>
            </a:pathLst>
          </a:custGeom>
          <a:blipFill>
            <a:blip r:embed="rId6"/>
            <a:stretch>
              <a:fillRect/>
            </a:stretch>
          </a:blipFill>
        </p:spPr>
      </p:sp>
      <p:sp>
        <p:nvSpPr>
          <p:cNvPr id="6" name="TextBox 6"/>
          <p:cNvSpPr txBox="1"/>
          <p:nvPr/>
        </p:nvSpPr>
        <p:spPr>
          <a:xfrm>
            <a:off x="13103092" y="20461"/>
            <a:ext cx="7146823" cy="1144505"/>
          </a:xfrm>
          <a:prstGeom prst="rect">
            <a:avLst/>
          </a:prstGeom>
        </p:spPr>
        <p:txBody>
          <a:bodyPr lIns="0" tIns="0" rIns="0" bIns="0" rtlCol="0" anchor="t">
            <a:spAutoFit/>
          </a:bodyPr>
          <a:lstStyle/>
          <a:p>
            <a:pPr algn="just">
              <a:lnSpc>
                <a:spcPts val="8009"/>
              </a:lnSpc>
              <a:spcBef>
                <a:spcPct val="0"/>
              </a:spcBef>
            </a:pPr>
            <a:r>
              <a:rPr lang="en-US" sz="5721" b="1">
                <a:solidFill>
                  <a:srgbClr val="FEFFFF"/>
                </a:solidFill>
                <a:latin typeface="Agrandir Bold"/>
                <a:ea typeface="Agrandir Bold"/>
                <a:cs typeface="Agrandir Bold"/>
                <a:sym typeface="Agrandir Bold"/>
              </a:rPr>
              <a:t>PROMOTION</a:t>
            </a:r>
          </a:p>
        </p:txBody>
      </p:sp>
      <p:sp>
        <p:nvSpPr>
          <p:cNvPr id="7" name="TextBox 7"/>
          <p:cNvSpPr txBox="1"/>
          <p:nvPr/>
        </p:nvSpPr>
        <p:spPr>
          <a:xfrm>
            <a:off x="13064002" y="1088190"/>
            <a:ext cx="4586902" cy="982980"/>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Agrandir Bold"/>
                <a:ea typeface="Agrandir Bold"/>
                <a:cs typeface="Agrandir Bold"/>
                <a:sym typeface="Agrandir Bold"/>
              </a:rPr>
              <a:t>STRATEGI KAMPANYE APA YANG TEPAT UNTUK SEGMEN PELANGGAN POTENSIAL?</a:t>
            </a:r>
          </a:p>
        </p:txBody>
      </p:sp>
      <p:sp>
        <p:nvSpPr>
          <p:cNvPr id="8" name="TextBox 8"/>
          <p:cNvSpPr txBox="1"/>
          <p:nvPr/>
        </p:nvSpPr>
        <p:spPr>
          <a:xfrm>
            <a:off x="11096433" y="3026146"/>
            <a:ext cx="6554471" cy="5400675"/>
          </a:xfrm>
          <a:prstGeom prst="rect">
            <a:avLst/>
          </a:prstGeom>
        </p:spPr>
        <p:txBody>
          <a:bodyPr lIns="0" tIns="0" rIns="0" bIns="0" rtlCol="0" anchor="t">
            <a:spAutoFit/>
          </a:bodyPr>
          <a:lstStyle/>
          <a:p>
            <a:pPr algn="l">
              <a:lnSpc>
                <a:spcPts val="4200"/>
              </a:lnSpc>
            </a:pPr>
            <a:r>
              <a:rPr lang="en-US" sz="3000" b="1" dirty="0" err="1">
                <a:solidFill>
                  <a:srgbClr val="000000"/>
                </a:solidFill>
                <a:latin typeface="Agrandir Bold"/>
                <a:ea typeface="Agrandir Bold"/>
                <a:cs typeface="Agrandir Bold"/>
                <a:sym typeface="Agrandir Bold"/>
              </a:rPr>
              <a:t>Ditemukan</a:t>
            </a:r>
            <a:r>
              <a:rPr lang="en-US" sz="3000" b="1" dirty="0">
                <a:solidFill>
                  <a:srgbClr val="000000"/>
                </a:solidFill>
                <a:latin typeface="Agrandir Bold"/>
                <a:ea typeface="Agrandir Bold"/>
                <a:cs typeface="Agrandir Bold"/>
                <a:sym typeface="Agrandir Bold"/>
              </a:rPr>
              <a:t> :</a:t>
            </a: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yang paling </a:t>
            </a:r>
            <a:r>
              <a:rPr lang="en-US" sz="3000" b="1" dirty="0" err="1">
                <a:solidFill>
                  <a:srgbClr val="000000"/>
                </a:solidFill>
                <a:latin typeface="Agrandir Bold"/>
                <a:ea typeface="Agrandir Bold"/>
                <a:cs typeface="Agrandir Bold"/>
                <a:sym typeface="Agrandir Bold"/>
              </a:rPr>
              <a:t>disukai</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di </a:t>
            </a:r>
            <a:r>
              <a:rPr lang="en-US" sz="3000" b="1" dirty="0" err="1">
                <a:solidFill>
                  <a:srgbClr val="000000"/>
                </a:solidFill>
                <a:latin typeface="Agrandir Bold"/>
                <a:ea typeface="Agrandir Bold"/>
                <a:cs typeface="Agrandir Bold"/>
                <a:sym typeface="Agrandir Bold"/>
              </a:rPr>
              <a:t>semua</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adalah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toko</a:t>
            </a:r>
            <a:r>
              <a:rPr lang="en-US" sz="3000" b="1" dirty="0">
                <a:solidFill>
                  <a:srgbClr val="000000"/>
                </a:solidFill>
                <a:latin typeface="Agrandir Bold"/>
                <a:ea typeface="Agrandir Bold"/>
                <a:cs typeface="Agrandir Bold"/>
                <a:sym typeface="Agrandir Bold"/>
              </a:rPr>
              <a:t>. </a:t>
            </a:r>
          </a:p>
          <a:p>
            <a:pPr algn="l">
              <a:lnSpc>
                <a:spcPts val="4200"/>
              </a:lnSpc>
              <a:spcBef>
                <a:spcPct val="0"/>
              </a:spcBef>
            </a:pPr>
            <a:endParaRPr lang="en-US" sz="3000" b="1" dirty="0">
              <a:solidFill>
                <a:srgbClr val="000000"/>
              </a:solidFill>
              <a:latin typeface="Agrandir Bold"/>
              <a:ea typeface="Agrandir Bold"/>
              <a:cs typeface="Agrandir Bold"/>
              <a:sym typeface="Agrandir Bold"/>
            </a:endParaRP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Calon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menunjukkan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minat</a:t>
            </a:r>
            <a:r>
              <a:rPr lang="en-US" sz="3000" b="1" dirty="0">
                <a:solidFill>
                  <a:srgbClr val="000000"/>
                </a:solidFill>
                <a:latin typeface="Agrandir Bold"/>
                <a:ea typeface="Agrandir Bold"/>
                <a:cs typeface="Agrandir Bold"/>
                <a:sym typeface="Agrandir Bold"/>
              </a:rPr>
              <a:t> yang </a:t>
            </a:r>
            <a:r>
              <a:rPr lang="en-US" sz="3000" b="1" dirty="0" err="1">
                <a:solidFill>
                  <a:srgbClr val="000000"/>
                </a:solidFill>
                <a:latin typeface="Agrandir Bold"/>
                <a:ea typeface="Agrandir Bold"/>
                <a:cs typeface="Agrandir Bold"/>
                <a:sym typeface="Agrandir Bold"/>
              </a:rPr>
              <a:t>lebih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tinggi</a:t>
            </a:r>
            <a:r>
              <a:rPr lang="en-US" sz="3000" b="1" dirty="0">
                <a:solidFill>
                  <a:srgbClr val="000000"/>
                </a:solidFill>
                <a:latin typeface="Agrandir Bold"/>
                <a:ea typeface="Agrandir Bold"/>
                <a:cs typeface="Agrandir Bold"/>
                <a:sym typeface="Agrandir Bold"/>
              </a:rPr>
              <a:t> pada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katalog</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dibandingkan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dengan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2 dan 3.</a:t>
            </a:r>
          </a:p>
          <a:p>
            <a:pPr algn="l">
              <a:lnSpc>
                <a:spcPts val="4200"/>
              </a:lnSpc>
              <a:spcBef>
                <a:spcPct val="0"/>
              </a:spcBef>
            </a:pPr>
            <a:endParaRPr lang="en-US" sz="3000" b="1" dirty="0">
              <a:solidFill>
                <a:srgbClr val="000000"/>
              </a:solidFill>
              <a:latin typeface="Agrandir Bold"/>
              <a:ea typeface="Agrandir Bold"/>
              <a:cs typeface="Agrandir Bold"/>
              <a:sym typeface="Agrandir Bold"/>
            </a:endParaRPr>
          </a:p>
        </p:txBody>
      </p:sp>
      <p:sp>
        <p:nvSpPr>
          <p:cNvPr id="9" name="TextBox 9"/>
          <p:cNvSpPr txBox="1"/>
          <p:nvPr/>
        </p:nvSpPr>
        <p:spPr>
          <a:xfrm>
            <a:off x="3455847" y="996433"/>
            <a:ext cx="8665374" cy="1905000"/>
          </a:xfrm>
          <a:prstGeom prst="rect">
            <a:avLst/>
          </a:prstGeom>
        </p:spPr>
        <p:txBody>
          <a:bodyPr lIns="0" tIns="0" rIns="0" bIns="0" rtlCol="0" anchor="t">
            <a:spAutoFit/>
          </a:bodyPr>
          <a:lstStyle/>
          <a:p>
            <a:pPr algn="l">
              <a:lnSpc>
                <a:spcPts val="4500"/>
              </a:lnSpc>
            </a:pPr>
            <a:r>
              <a:rPr lang="en-US" sz="5000" b="1">
                <a:solidFill>
                  <a:srgbClr val="DC2E1F"/>
                </a:solidFill>
                <a:latin typeface="Agrandir Bold"/>
                <a:ea typeface="Agrandir Bold"/>
                <a:cs typeface="Agrandir Bold"/>
                <a:sym typeface="Agrandir Bold"/>
              </a:rPr>
              <a:t>Distribusi Pelanggan berdasarkan Penerimaan Kampanye</a:t>
            </a:r>
          </a:p>
        </p:txBody>
      </p:sp>
      <p:sp>
        <p:nvSpPr>
          <p:cNvPr id="10" name="Freeform 10"/>
          <p:cNvSpPr/>
          <p:nvPr/>
        </p:nvSpPr>
        <p:spPr>
          <a:xfrm>
            <a:off x="15674445" y="2561697"/>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6045926" y="2509084"/>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8022670">
            <a:off x="15853013" y="7326018"/>
            <a:ext cx="5700063" cy="4839872"/>
          </a:xfrm>
          <a:custGeom>
            <a:avLst/>
            <a:gdLst/>
            <a:ahLst/>
            <a:cxnLst/>
            <a:rect l="l" t="t" r="r" b="b"/>
            <a:pathLst>
              <a:path w="5700063" h="4839872">
                <a:moveTo>
                  <a:pt x="0" y="0"/>
                </a:moveTo>
                <a:lnTo>
                  <a:pt x="5700063" y="0"/>
                </a:lnTo>
                <a:lnTo>
                  <a:pt x="5700063"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426907" y="0"/>
            <a:ext cx="5861093" cy="2329933"/>
          </a:xfrm>
          <a:custGeom>
            <a:avLst/>
            <a:gdLst/>
            <a:ahLst/>
            <a:cxnLst/>
            <a:rect l="l" t="t" r="r" b="b"/>
            <a:pathLst>
              <a:path w="5861093" h="2329933">
                <a:moveTo>
                  <a:pt x="0" y="0"/>
                </a:moveTo>
                <a:lnTo>
                  <a:pt x="5861093" y="0"/>
                </a:lnTo>
                <a:lnTo>
                  <a:pt x="5861093" y="2329933"/>
                </a:lnTo>
                <a:lnTo>
                  <a:pt x="0" y="2329933"/>
                </a:lnTo>
                <a:lnTo>
                  <a:pt x="0" y="0"/>
                </a:lnTo>
                <a:close/>
              </a:path>
            </a:pathLst>
          </a:custGeom>
          <a:blipFill>
            <a:blip r:embed="rId5"/>
            <a:stretch>
              <a:fillRect l="-24429" b="-4858"/>
            </a:stretch>
          </a:blipFill>
        </p:spPr>
      </p:sp>
      <p:sp>
        <p:nvSpPr>
          <p:cNvPr id="5" name="Freeform 5"/>
          <p:cNvSpPr/>
          <p:nvPr/>
        </p:nvSpPr>
        <p:spPr>
          <a:xfrm>
            <a:off x="0" y="2446222"/>
            <a:ext cx="18288000" cy="3931920"/>
          </a:xfrm>
          <a:custGeom>
            <a:avLst/>
            <a:gdLst/>
            <a:ahLst/>
            <a:cxnLst/>
            <a:rect l="l" t="t" r="r" b="b"/>
            <a:pathLst>
              <a:path w="18288000" h="3931920">
                <a:moveTo>
                  <a:pt x="0" y="0"/>
                </a:moveTo>
                <a:lnTo>
                  <a:pt x="18288000" y="0"/>
                </a:lnTo>
                <a:lnTo>
                  <a:pt x="18288000" y="3931920"/>
                </a:lnTo>
                <a:lnTo>
                  <a:pt x="0" y="3931920"/>
                </a:lnTo>
                <a:lnTo>
                  <a:pt x="0" y="0"/>
                </a:lnTo>
                <a:close/>
              </a:path>
            </a:pathLst>
          </a:custGeom>
          <a:blipFill>
            <a:blip r:embed="rId6"/>
            <a:stretch>
              <a:fillRect t="-442" r="-442"/>
            </a:stretch>
          </a:blipFill>
        </p:spPr>
      </p:sp>
      <p:sp>
        <p:nvSpPr>
          <p:cNvPr id="6" name="Freeform 6"/>
          <p:cNvSpPr/>
          <p:nvPr/>
        </p:nvSpPr>
        <p:spPr>
          <a:xfrm>
            <a:off x="162870" y="6580387"/>
            <a:ext cx="8981130" cy="3481199"/>
          </a:xfrm>
          <a:custGeom>
            <a:avLst/>
            <a:gdLst/>
            <a:ahLst/>
            <a:cxnLst/>
            <a:rect l="l" t="t" r="r" b="b"/>
            <a:pathLst>
              <a:path w="8981130" h="3481199">
                <a:moveTo>
                  <a:pt x="0" y="0"/>
                </a:moveTo>
                <a:lnTo>
                  <a:pt x="8981130" y="0"/>
                </a:lnTo>
                <a:lnTo>
                  <a:pt x="8981130" y="3481199"/>
                </a:lnTo>
                <a:lnTo>
                  <a:pt x="0" y="3481199"/>
                </a:lnTo>
                <a:lnTo>
                  <a:pt x="0" y="0"/>
                </a:lnTo>
                <a:close/>
              </a:path>
            </a:pathLst>
          </a:custGeom>
          <a:blipFill>
            <a:blip r:embed="rId7"/>
            <a:stretch>
              <a:fillRect t="-307" b="-307"/>
            </a:stretch>
          </a:blipFill>
        </p:spPr>
      </p:sp>
      <p:sp>
        <p:nvSpPr>
          <p:cNvPr id="7" name="TextBox 7"/>
          <p:cNvSpPr txBox="1"/>
          <p:nvPr/>
        </p:nvSpPr>
        <p:spPr>
          <a:xfrm>
            <a:off x="9511616" y="6673417"/>
            <a:ext cx="6554471" cy="3281045"/>
          </a:xfrm>
          <a:prstGeom prst="rect">
            <a:avLst/>
          </a:prstGeom>
        </p:spPr>
        <p:txBody>
          <a:bodyPr lIns="0" tIns="0" rIns="0" bIns="0" rtlCol="0" anchor="t">
            <a:spAutoFit/>
          </a:bodyPr>
          <a:lstStyle/>
          <a:p>
            <a:pPr algn="l">
              <a:lnSpc>
                <a:spcPts val="2380"/>
              </a:lnSpc>
              <a:spcBef>
                <a:spcPct val="0"/>
              </a:spcBef>
            </a:pPr>
            <a:r>
              <a:rPr lang="en-US" sz="1700" b="1" dirty="0" err="1">
                <a:solidFill>
                  <a:srgbClr val="000000"/>
                </a:solidFill>
                <a:latin typeface="Agrandir Bold"/>
                <a:ea typeface="Agrandir Bold"/>
                <a:cs typeface="Agrandir Bold"/>
                <a:sym typeface="Agrandir Bold"/>
              </a:rPr>
              <a:t>Ditemukan</a:t>
            </a:r>
            <a:r>
              <a:rPr lang="en-US" sz="1700" b="1" dirty="0">
                <a:solidFill>
                  <a:srgbClr val="000000"/>
                </a:solidFill>
                <a:latin typeface="Agrandir Bold"/>
                <a:ea typeface="Agrandir Bold"/>
                <a:cs typeface="Agrandir Bold"/>
                <a:sym typeface="Agrandir Bold"/>
              </a:rPr>
              <a:t> :</a:t>
            </a:r>
          </a:p>
          <a:p>
            <a:pPr marL="367031" lvl="1" indent="-183515" algn="l">
              <a:lnSpc>
                <a:spcPts val="2380"/>
              </a:lnSpc>
              <a:spcBef>
                <a:spcPct val="0"/>
              </a:spcBef>
              <a:buFont typeface="Arial"/>
              <a:buChar char="•"/>
            </a:pPr>
            <a:r>
              <a:rPr lang="en-US" sz="1700" b="1" dirty="0" err="1">
                <a:solidFill>
                  <a:srgbClr val="000000"/>
                </a:solidFill>
                <a:latin typeface="Agrandir Bold"/>
                <a:ea typeface="Agrandir Bold"/>
                <a:cs typeface="Agrandir Bold"/>
                <a:sym typeface="Agrandir Bold"/>
              </a:rPr>
              <a:t>Secara</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keseluruhan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a:t>
            </a:r>
            <a:r>
              <a:rPr lang="en-US" sz="1700" b="1" dirty="0" err="1">
                <a:solidFill>
                  <a:srgbClr val="000000"/>
                </a:solidFill>
                <a:latin typeface="Agrandir Bold"/>
                <a:ea typeface="Agrandir Bold"/>
                <a:cs typeface="Agrandir Bold"/>
                <a:sym typeface="Agrandir Bold"/>
              </a:rPr>
              <a:t>memberikan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dampak</a:t>
            </a:r>
            <a:r>
              <a:rPr lang="en-US" sz="1700" b="1" dirty="0">
                <a:solidFill>
                  <a:srgbClr val="000000"/>
                </a:solidFill>
                <a:latin typeface="Agrandir Bold"/>
                <a:ea typeface="Agrandir Bold"/>
                <a:cs typeface="Agrandir Bold"/>
                <a:sym typeface="Agrandir Bold"/>
              </a:rPr>
              <a:t> yang </a:t>
            </a:r>
            <a:r>
              <a:rPr lang="en-US" sz="1700" b="1" dirty="0" err="1">
                <a:solidFill>
                  <a:srgbClr val="000000"/>
                </a:solidFill>
                <a:latin typeface="Agrandir Bold"/>
                <a:ea typeface="Agrandir Bold"/>
                <a:cs typeface="Agrandir Bold"/>
                <a:sym typeface="Agrandir Bold"/>
              </a:rPr>
              <a:t>signifikan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terhadap</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jumlah</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pengeluaran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untuk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anggur</a:t>
            </a:r>
            <a:r>
              <a:rPr lang="en-US" sz="1700" b="1" dirty="0">
                <a:solidFill>
                  <a:srgbClr val="000000"/>
                </a:solidFill>
                <a:latin typeface="Agrandir Bold"/>
                <a:ea typeface="Agrandir Bold"/>
                <a:cs typeface="Agrandir Bold"/>
                <a:sym typeface="Agrandir Bold"/>
              </a:rPr>
              <a:t> dan </a:t>
            </a:r>
            <a:r>
              <a:rPr lang="en-US" sz="1700" b="1" dirty="0" err="1">
                <a:solidFill>
                  <a:srgbClr val="000000"/>
                </a:solidFill>
                <a:latin typeface="Agrandir Bold"/>
                <a:ea typeface="Agrandir Bold"/>
                <a:cs typeface="Agrandir Bold"/>
                <a:sym typeface="Agrandir Bold"/>
              </a:rPr>
              <a:t>daging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memberikan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kontribusi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terbesar</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terhadap</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nilai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moneter</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dibandingkan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lainnya</a:t>
            </a:r>
            <a:r>
              <a:rPr lang="en-US" sz="1700" b="1" dirty="0">
                <a:solidFill>
                  <a:srgbClr val="000000"/>
                </a:solidFill>
                <a:latin typeface="Agrandir Bold"/>
                <a:ea typeface="Agrandir Bold"/>
                <a:cs typeface="Agrandir Bold"/>
                <a:sym typeface="Agrandir Bold"/>
              </a:rPr>
              <a:t>.</a:t>
            </a:r>
          </a:p>
          <a:p>
            <a:pPr algn="l">
              <a:lnSpc>
                <a:spcPts val="2380"/>
              </a:lnSpc>
              <a:spcBef>
                <a:spcPct val="0"/>
              </a:spcBef>
            </a:pPr>
            <a:endParaRPr lang="en-US" sz="1700" b="1" dirty="0">
              <a:solidFill>
                <a:srgbClr val="000000"/>
              </a:solidFill>
              <a:latin typeface="Agrandir Bold"/>
              <a:ea typeface="Agrandir Bold"/>
              <a:cs typeface="Agrandir Bold"/>
              <a:sym typeface="Agrandir Bold"/>
            </a:endParaRPr>
          </a:p>
          <a:p>
            <a:pPr marL="367031" lvl="1" indent="-183515" algn="l">
              <a:lnSpc>
                <a:spcPts val="2380"/>
              </a:lnSpc>
              <a:spcBef>
                <a:spcPct val="0"/>
              </a:spcBef>
              <a:buFont typeface="Arial"/>
              <a:buChar char="•"/>
            </a:pPr>
            <a:r>
              <a:rPr lang="en-US" sz="1700" b="1" dirty="0">
                <a:solidFill>
                  <a:srgbClr val="000000"/>
                </a:solidFill>
                <a:latin typeface="Agrandir Bold"/>
                <a:ea typeface="Agrandir Bold"/>
                <a:cs typeface="Agrandir Bold"/>
                <a:sym typeface="Agrandir Bold"/>
              </a:rPr>
              <a:t>Calon </a:t>
            </a:r>
            <a:r>
              <a:rPr lang="en-US" sz="1700" b="1" dirty="0" err="1">
                <a:solidFill>
                  <a:srgbClr val="000000"/>
                </a:solidFill>
                <a:latin typeface="Agrandir Bold"/>
                <a:ea typeface="Agrandir Bold"/>
                <a:cs typeface="Agrandir Bold"/>
                <a:sym typeface="Agrandir Bold"/>
              </a:rPr>
              <a:t>pelanggan</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cenderung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mendukung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yang </a:t>
            </a:r>
            <a:r>
              <a:rPr lang="en-US" sz="1700" b="1" dirty="0" err="1">
                <a:solidFill>
                  <a:srgbClr val="000000"/>
                </a:solidFill>
                <a:latin typeface="Agrandir Bold"/>
                <a:ea typeface="Agrandir Bold"/>
                <a:cs typeface="Agrandir Bold"/>
                <a:sym typeface="Agrandir Bold"/>
              </a:rPr>
              <a:t>berfokus</a:t>
            </a:r>
            <a:r>
              <a:rPr lang="en-US" sz="1700" b="1" dirty="0">
                <a:solidFill>
                  <a:srgbClr val="000000"/>
                </a:solidFill>
                <a:latin typeface="Agrandir Bold"/>
                <a:ea typeface="Agrandir Bold"/>
                <a:cs typeface="Agrandir Bold"/>
                <a:sym typeface="Agrandir Bold"/>
              </a:rPr>
              <a:t> pada </a:t>
            </a:r>
            <a:r>
              <a:rPr lang="en-US" sz="1700" b="1" dirty="0" err="1">
                <a:solidFill>
                  <a:srgbClr val="000000"/>
                </a:solidFill>
                <a:latin typeface="Agrandir Bold"/>
                <a:ea typeface="Agrandir Bold"/>
                <a:cs typeface="Agrandir Bold"/>
                <a:sym typeface="Agrandir Bold"/>
              </a:rPr>
              <a:t>produk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anggur</a:t>
            </a:r>
            <a:r>
              <a:rPr lang="en-US" sz="1700" b="1" dirty="0">
                <a:solidFill>
                  <a:srgbClr val="000000"/>
                </a:solidFill>
                <a:latin typeface="Agrandir Bold"/>
                <a:ea typeface="Agrandir Bold"/>
                <a:cs typeface="Agrandir Bold"/>
                <a:sym typeface="Agrandir Bold"/>
              </a:rPr>
              <a:t> dan </a:t>
            </a:r>
            <a:r>
              <a:rPr lang="en-US" sz="1700" b="1" dirty="0" err="1">
                <a:solidFill>
                  <a:srgbClr val="000000"/>
                </a:solidFill>
                <a:latin typeface="Agrandir Bold"/>
                <a:ea typeface="Agrandir Bold"/>
                <a:cs typeface="Agrandir Bold"/>
                <a:sym typeface="Agrandir Bold"/>
              </a:rPr>
              <a:t>daging</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tidak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seperti</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segmen</a:t>
            </a:r>
            <a:r>
              <a:rPr lang="en-US" sz="1700" b="1" dirty="0">
                <a:solidFill>
                  <a:srgbClr val="000000"/>
                </a:solidFill>
                <a:latin typeface="Agrandir Bold"/>
                <a:ea typeface="Agrandir Bold"/>
                <a:cs typeface="Agrandir Bold"/>
                <a:sym typeface="Agrandir Bold"/>
              </a:rPr>
              <a:t> lain yang </a:t>
            </a:r>
            <a:r>
              <a:rPr lang="en-US" sz="1700" b="1" dirty="0" err="1">
                <a:solidFill>
                  <a:srgbClr val="000000"/>
                </a:solidFill>
                <a:latin typeface="Agrandir Bold"/>
                <a:ea typeface="Agrandir Bold"/>
                <a:cs typeface="Agrandir Bold"/>
                <a:sym typeface="Agrandir Bold"/>
              </a:rPr>
              <a:t>menolak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kampanye</a:t>
            </a:r>
            <a:r>
              <a:rPr lang="en-US" sz="1700" b="1" dirty="0">
                <a:solidFill>
                  <a:srgbClr val="000000"/>
                </a:solidFill>
                <a:latin typeface="Agrandir Bold"/>
                <a:ea typeface="Agrandir Bold"/>
                <a:cs typeface="Agrandir Bold"/>
                <a:sym typeface="Agrandir Bold"/>
              </a:rPr>
              <a:t> 5 dan </a:t>
            </a:r>
            <a:r>
              <a:rPr lang="en-US" sz="1700" b="1" dirty="0" err="1">
                <a:solidFill>
                  <a:srgbClr val="000000"/>
                </a:solidFill>
                <a:latin typeface="Agrandir Bold"/>
                <a:ea typeface="Agrandir Bold"/>
                <a:cs typeface="Agrandir Bold"/>
                <a:sym typeface="Agrandir Bold"/>
              </a:rPr>
              <a:t>lebih</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berfokus</a:t>
            </a:r>
            <a:r>
              <a:rPr lang="en-US" sz="1700" b="1" dirty="0">
                <a:solidFill>
                  <a:srgbClr val="000000"/>
                </a:solidFill>
                <a:latin typeface="Agrandir Bold"/>
                <a:ea typeface="Agrandir Bold"/>
                <a:cs typeface="Agrandir Bold"/>
                <a:sym typeface="Agrandir Bold"/>
              </a:rPr>
              <a:t> pada </a:t>
            </a:r>
            <a:r>
              <a:rPr lang="en-US" sz="1700" b="1" dirty="0" err="1">
                <a:solidFill>
                  <a:srgbClr val="000000"/>
                </a:solidFill>
                <a:latin typeface="Agrandir Bold"/>
                <a:ea typeface="Agrandir Bold"/>
                <a:cs typeface="Agrandir Bold"/>
                <a:sym typeface="Agrandir Bold"/>
              </a:rPr>
              <a:t>produk</a:t>
            </a:r>
            <a:r>
              <a:rPr lang="en-US" sz="1700" b="1" dirty="0">
                <a:solidFill>
                  <a:srgbClr val="000000"/>
                </a:solidFill>
                <a:latin typeface="Agrandir Bold"/>
                <a:ea typeface="Agrandir Bold"/>
                <a:cs typeface="Agrandir Bold"/>
                <a:sym typeface="Agrandir Bold"/>
              </a:rPr>
              <a:t> </a:t>
            </a:r>
            <a:r>
              <a:rPr lang="en-US" sz="1700" b="1" dirty="0" err="1">
                <a:solidFill>
                  <a:srgbClr val="000000"/>
                </a:solidFill>
                <a:latin typeface="Agrandir Bold"/>
                <a:ea typeface="Agrandir Bold"/>
                <a:cs typeface="Agrandir Bold"/>
                <a:sym typeface="Agrandir Bold"/>
              </a:rPr>
              <a:t>emas</a:t>
            </a:r>
            <a:r>
              <a:rPr lang="en-US" sz="1700" b="1" dirty="0">
                <a:solidFill>
                  <a:srgbClr val="000000"/>
                </a:solidFill>
                <a:latin typeface="Agrandir Bold"/>
                <a:ea typeface="Agrandir Bold"/>
                <a:cs typeface="Agrandir Bold"/>
                <a:sym typeface="Agrandir Bold"/>
              </a:rPr>
              <a:t>.</a:t>
            </a:r>
          </a:p>
          <a:p>
            <a:pPr algn="l">
              <a:lnSpc>
                <a:spcPts val="2380"/>
              </a:lnSpc>
              <a:spcBef>
                <a:spcPct val="0"/>
              </a:spcBef>
            </a:pPr>
            <a:endParaRPr lang="en-US" sz="1700" b="1" dirty="0">
              <a:solidFill>
                <a:srgbClr val="000000"/>
              </a:solidFill>
              <a:latin typeface="Agrandir Bold"/>
              <a:ea typeface="Agrandir Bold"/>
              <a:cs typeface="Agrandir Bold"/>
              <a:sym typeface="Agrandir Bold"/>
            </a:endParaRPr>
          </a:p>
        </p:txBody>
      </p:sp>
      <p:sp>
        <p:nvSpPr>
          <p:cNvPr id="8" name="TextBox 8"/>
          <p:cNvSpPr txBox="1"/>
          <p:nvPr/>
        </p:nvSpPr>
        <p:spPr>
          <a:xfrm>
            <a:off x="13103092" y="20461"/>
            <a:ext cx="7146823" cy="1144505"/>
          </a:xfrm>
          <a:prstGeom prst="rect">
            <a:avLst/>
          </a:prstGeom>
        </p:spPr>
        <p:txBody>
          <a:bodyPr lIns="0" tIns="0" rIns="0" bIns="0" rtlCol="0" anchor="t">
            <a:spAutoFit/>
          </a:bodyPr>
          <a:lstStyle/>
          <a:p>
            <a:pPr algn="just">
              <a:lnSpc>
                <a:spcPts val="8009"/>
              </a:lnSpc>
              <a:spcBef>
                <a:spcPct val="0"/>
              </a:spcBef>
            </a:pPr>
            <a:r>
              <a:rPr lang="en-US" sz="5721" b="1">
                <a:solidFill>
                  <a:srgbClr val="FEFFFF"/>
                </a:solidFill>
                <a:latin typeface="Agrandir Bold"/>
                <a:ea typeface="Agrandir Bold"/>
                <a:cs typeface="Agrandir Bold"/>
                <a:sym typeface="Agrandir Bold"/>
              </a:rPr>
              <a:t>PROMOTION</a:t>
            </a:r>
          </a:p>
        </p:txBody>
      </p:sp>
      <p:sp>
        <p:nvSpPr>
          <p:cNvPr id="9" name="TextBox 9"/>
          <p:cNvSpPr txBox="1"/>
          <p:nvPr/>
        </p:nvSpPr>
        <p:spPr>
          <a:xfrm>
            <a:off x="13064002" y="1088190"/>
            <a:ext cx="4586902" cy="982980"/>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Agrandir Bold"/>
                <a:ea typeface="Agrandir Bold"/>
                <a:cs typeface="Agrandir Bold"/>
                <a:sym typeface="Agrandir Bold"/>
              </a:rPr>
              <a:t>STRATEGI KAMPANYE APA YANG TEPAT UNTUK SEGMEN PELANGGAN POTENSIAL?</a:t>
            </a:r>
          </a:p>
        </p:txBody>
      </p:sp>
      <p:sp>
        <p:nvSpPr>
          <p:cNvPr id="10" name="Freeform 10"/>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64001" y="3115404"/>
            <a:ext cx="10690690" cy="6852899"/>
          </a:xfrm>
          <a:custGeom>
            <a:avLst/>
            <a:gdLst/>
            <a:ahLst/>
            <a:cxnLst/>
            <a:rect l="l" t="t" r="r" b="b"/>
            <a:pathLst>
              <a:path w="10690690" h="6852899">
                <a:moveTo>
                  <a:pt x="0" y="0"/>
                </a:moveTo>
                <a:lnTo>
                  <a:pt x="10690690" y="0"/>
                </a:lnTo>
                <a:lnTo>
                  <a:pt x="10690690" y="6852899"/>
                </a:lnTo>
                <a:lnTo>
                  <a:pt x="0" y="6852899"/>
                </a:lnTo>
                <a:lnTo>
                  <a:pt x="0" y="0"/>
                </a:lnTo>
                <a:close/>
              </a:path>
            </a:pathLst>
          </a:custGeom>
          <a:blipFill>
            <a:blip r:embed="rId5"/>
            <a:stretch>
              <a:fillRect t="-700" b="-700"/>
            </a:stretch>
          </a:blipFill>
        </p:spPr>
      </p:sp>
      <p:sp>
        <p:nvSpPr>
          <p:cNvPr id="4" name="Freeform 4"/>
          <p:cNvSpPr/>
          <p:nvPr/>
        </p:nvSpPr>
        <p:spPr>
          <a:xfrm>
            <a:off x="12426907" y="0"/>
            <a:ext cx="5861093" cy="2329933"/>
          </a:xfrm>
          <a:custGeom>
            <a:avLst/>
            <a:gdLst/>
            <a:ahLst/>
            <a:cxnLst/>
            <a:rect l="l" t="t" r="r" b="b"/>
            <a:pathLst>
              <a:path w="5861093" h="2329933">
                <a:moveTo>
                  <a:pt x="0" y="0"/>
                </a:moveTo>
                <a:lnTo>
                  <a:pt x="5861093" y="0"/>
                </a:lnTo>
                <a:lnTo>
                  <a:pt x="5861093" y="2329933"/>
                </a:lnTo>
                <a:lnTo>
                  <a:pt x="0" y="2329933"/>
                </a:lnTo>
                <a:lnTo>
                  <a:pt x="0" y="0"/>
                </a:lnTo>
                <a:close/>
              </a:path>
            </a:pathLst>
          </a:custGeom>
          <a:blipFill>
            <a:blip r:embed="rId6"/>
            <a:stretch>
              <a:fillRect l="-24429" b="-4858"/>
            </a:stretch>
          </a:blipFill>
        </p:spPr>
      </p:sp>
      <p:sp>
        <p:nvSpPr>
          <p:cNvPr id="5" name="TextBox 5"/>
          <p:cNvSpPr txBox="1"/>
          <p:nvPr/>
        </p:nvSpPr>
        <p:spPr>
          <a:xfrm>
            <a:off x="264001" y="1567933"/>
            <a:ext cx="13119520" cy="1333500"/>
          </a:xfrm>
          <a:prstGeom prst="rect">
            <a:avLst/>
          </a:prstGeom>
        </p:spPr>
        <p:txBody>
          <a:bodyPr lIns="0" tIns="0" rIns="0" bIns="0" rtlCol="0" anchor="t">
            <a:spAutoFit/>
          </a:bodyPr>
          <a:lstStyle/>
          <a:p>
            <a:pPr algn="ctr">
              <a:lnSpc>
                <a:spcPts val="4500"/>
              </a:lnSpc>
            </a:pPr>
            <a:r>
              <a:rPr lang="en-US" sz="5000" b="1">
                <a:solidFill>
                  <a:srgbClr val="DC2E1F"/>
                </a:solidFill>
                <a:latin typeface="Agrandir Bold"/>
                <a:ea typeface="Agrandir Bold"/>
                <a:cs typeface="Agrandir Bold"/>
                <a:sym typeface="Agrandir Bold"/>
              </a:rPr>
              <a:t>Distribusi Pelanggan berdasarkan Saluran Pembelian</a:t>
            </a:r>
          </a:p>
        </p:txBody>
      </p:sp>
      <p:sp>
        <p:nvSpPr>
          <p:cNvPr id="6" name="TextBox 6"/>
          <p:cNvSpPr txBox="1"/>
          <p:nvPr/>
        </p:nvSpPr>
        <p:spPr>
          <a:xfrm>
            <a:off x="13941954" y="20461"/>
            <a:ext cx="7146823" cy="1144505"/>
          </a:xfrm>
          <a:prstGeom prst="rect">
            <a:avLst/>
          </a:prstGeom>
        </p:spPr>
        <p:txBody>
          <a:bodyPr lIns="0" tIns="0" rIns="0" bIns="0" rtlCol="0" anchor="t">
            <a:spAutoFit/>
          </a:bodyPr>
          <a:lstStyle/>
          <a:p>
            <a:pPr algn="just">
              <a:lnSpc>
                <a:spcPts val="8009"/>
              </a:lnSpc>
              <a:spcBef>
                <a:spcPct val="0"/>
              </a:spcBef>
            </a:pPr>
            <a:r>
              <a:rPr lang="en-US" sz="5721" b="1">
                <a:solidFill>
                  <a:srgbClr val="FEFFFF"/>
                </a:solidFill>
                <a:latin typeface="Agrandir Bold"/>
                <a:ea typeface="Agrandir Bold"/>
                <a:cs typeface="Agrandir Bold"/>
                <a:sym typeface="Agrandir Bold"/>
              </a:rPr>
              <a:t>PLACE</a:t>
            </a:r>
          </a:p>
        </p:txBody>
      </p:sp>
      <p:sp>
        <p:nvSpPr>
          <p:cNvPr id="7" name="TextBox 7"/>
          <p:cNvSpPr txBox="1"/>
          <p:nvPr/>
        </p:nvSpPr>
        <p:spPr>
          <a:xfrm>
            <a:off x="13064002" y="1088190"/>
            <a:ext cx="4586902" cy="873760"/>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grandir Bold"/>
                <a:ea typeface="Agrandir Bold"/>
                <a:cs typeface="Agrandir Bold"/>
                <a:sym typeface="Agrandir Bold"/>
              </a:rPr>
              <a:t>SALURAN DISTRIBUSI MANA YANG PALING TEPAT UNTUK MELAYANI SEGMEN PELANGGAN POTENSIAL?</a:t>
            </a:r>
          </a:p>
        </p:txBody>
      </p:sp>
      <p:sp>
        <p:nvSpPr>
          <p:cNvPr id="8" name="TextBox 8"/>
          <p:cNvSpPr txBox="1"/>
          <p:nvPr/>
        </p:nvSpPr>
        <p:spPr>
          <a:xfrm>
            <a:off x="11254438" y="3241851"/>
            <a:ext cx="6004862" cy="5400675"/>
          </a:xfrm>
          <a:prstGeom prst="rect">
            <a:avLst/>
          </a:prstGeom>
        </p:spPr>
        <p:txBody>
          <a:bodyPr lIns="0" tIns="0" rIns="0" bIns="0" rtlCol="0" anchor="t">
            <a:spAutoFit/>
          </a:bodyPr>
          <a:lstStyle/>
          <a:p>
            <a:pPr algn="l">
              <a:lnSpc>
                <a:spcPts val="4200"/>
              </a:lnSpc>
              <a:spcBef>
                <a:spcPct val="0"/>
              </a:spcBef>
            </a:pPr>
            <a:r>
              <a:rPr lang="en-US" sz="3000" b="1" dirty="0" err="1">
                <a:solidFill>
                  <a:srgbClr val="000000"/>
                </a:solidFill>
                <a:latin typeface="Agrandir Bold"/>
                <a:ea typeface="Agrandir Bold"/>
                <a:cs typeface="Agrandir Bold"/>
                <a:sym typeface="Agrandir Bold"/>
              </a:rPr>
              <a:t>Ditemukan</a:t>
            </a:r>
            <a:r>
              <a:rPr lang="en-US" sz="3000" b="1" dirty="0">
                <a:solidFill>
                  <a:srgbClr val="000000"/>
                </a:solidFill>
                <a:latin typeface="Agrandir Bold"/>
                <a:ea typeface="Agrandir Bold"/>
                <a:cs typeface="Agrandir Bold"/>
                <a:sym typeface="Agrandir Bold"/>
              </a:rPr>
              <a:t> :</a:t>
            </a: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Toko </a:t>
            </a:r>
            <a:r>
              <a:rPr lang="en-US" sz="3000" b="1" dirty="0" err="1">
                <a:solidFill>
                  <a:srgbClr val="000000"/>
                </a:solidFill>
                <a:latin typeface="Agrandir Bold"/>
                <a:ea typeface="Agrandir Bold"/>
                <a:cs typeface="Agrandir Bold"/>
                <a:sym typeface="Agrandir Bold"/>
              </a:rPr>
              <a:t>merupakan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yang paling </a:t>
            </a:r>
            <a:r>
              <a:rPr lang="en-US" sz="3000" b="1" dirty="0" err="1">
                <a:solidFill>
                  <a:srgbClr val="000000"/>
                </a:solidFill>
                <a:latin typeface="Agrandir Bold"/>
                <a:ea typeface="Agrandir Bold"/>
                <a:cs typeface="Agrandir Bold"/>
                <a:sym typeface="Agrandir Bold"/>
              </a:rPr>
              <a:t>disukai</a:t>
            </a:r>
            <a:r>
              <a:rPr lang="en-US" sz="3000" b="1" dirty="0">
                <a:solidFill>
                  <a:srgbClr val="000000"/>
                </a:solidFill>
                <a:latin typeface="Agrandir Bold"/>
                <a:ea typeface="Agrandir Bold"/>
                <a:cs typeface="Agrandir Bold"/>
                <a:sym typeface="Agrandir Bold"/>
              </a:rPr>
              <a:t> oleh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di </a:t>
            </a:r>
            <a:r>
              <a:rPr lang="en-US" sz="3000" b="1" dirty="0" err="1">
                <a:solidFill>
                  <a:srgbClr val="000000"/>
                </a:solidFill>
                <a:latin typeface="Agrandir Bold"/>
                <a:ea typeface="Agrandir Bold"/>
                <a:cs typeface="Agrandir Bold"/>
                <a:sym typeface="Agrandir Bold"/>
              </a:rPr>
              <a:t>semua</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a:t>
            </a:r>
          </a:p>
          <a:p>
            <a:pPr marL="647700" lvl="1" indent="-323850" algn="l">
              <a:lnSpc>
                <a:spcPts val="4200"/>
              </a:lnSpc>
              <a:spcBef>
                <a:spcPct val="0"/>
              </a:spcBef>
              <a:buFont typeface="Arial"/>
              <a:buChar char="•"/>
            </a:pPr>
            <a:r>
              <a:rPr lang="en-US" sz="3000" b="1" dirty="0">
                <a:solidFill>
                  <a:srgbClr val="000000"/>
                </a:solidFill>
                <a:latin typeface="Agrandir Bold"/>
                <a:ea typeface="Agrandir Bold"/>
                <a:cs typeface="Agrandir Bold"/>
                <a:sym typeface="Agrandir Bold"/>
              </a:rPr>
              <a:t> Calon </a:t>
            </a:r>
            <a:r>
              <a:rPr lang="en-US" sz="3000" b="1" dirty="0" err="1">
                <a:solidFill>
                  <a:srgbClr val="000000"/>
                </a:solidFill>
                <a:latin typeface="Agrandir Bold"/>
                <a:ea typeface="Agrandir Bold"/>
                <a:cs typeface="Agrandir Bold"/>
                <a:sym typeface="Agrandir Bold"/>
              </a:rPr>
              <a:t>pelanggan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menunjukkan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minat</a:t>
            </a:r>
            <a:r>
              <a:rPr lang="en-US" sz="3000" b="1" dirty="0">
                <a:solidFill>
                  <a:srgbClr val="000000"/>
                </a:solidFill>
                <a:latin typeface="Agrandir Bold"/>
                <a:ea typeface="Agrandir Bold"/>
                <a:cs typeface="Agrandir Bold"/>
                <a:sym typeface="Agrandir Bold"/>
              </a:rPr>
              <a:t> yang </a:t>
            </a:r>
            <a:r>
              <a:rPr lang="en-US" sz="3000" b="1" dirty="0" err="1">
                <a:solidFill>
                  <a:srgbClr val="000000"/>
                </a:solidFill>
                <a:latin typeface="Agrandir Bold"/>
                <a:ea typeface="Agrandir Bold"/>
                <a:cs typeface="Agrandir Bold"/>
                <a:sym typeface="Agrandir Bold"/>
              </a:rPr>
              <a:t>lebih</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tinggi</a:t>
            </a:r>
            <a:r>
              <a:rPr lang="en-US" sz="3000" b="1" dirty="0">
                <a:solidFill>
                  <a:srgbClr val="000000"/>
                </a:solidFill>
                <a:latin typeface="Agrandir Bold"/>
                <a:ea typeface="Agrandir Bold"/>
                <a:cs typeface="Agrandir Bold"/>
                <a:sym typeface="Agrandir Bold"/>
              </a:rPr>
              <a:t> pada </a:t>
            </a:r>
            <a:r>
              <a:rPr lang="en-US" sz="3000" b="1" dirty="0" err="1">
                <a:solidFill>
                  <a:srgbClr val="000000"/>
                </a:solidFill>
                <a:latin typeface="Agrandir Bold"/>
                <a:ea typeface="Agrandir Bold"/>
                <a:cs typeface="Agrandir Bold"/>
                <a:sym typeface="Agrandir Bold"/>
              </a:rPr>
              <a:t>saluran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katalog</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dibandingkan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dengan</a:t>
            </a:r>
            <a:r>
              <a:rPr lang="en-US" sz="3000" b="1" dirty="0">
                <a:solidFill>
                  <a:srgbClr val="000000"/>
                </a:solidFill>
                <a:latin typeface="Agrandir Bold"/>
                <a:ea typeface="Agrandir Bold"/>
                <a:cs typeface="Agrandir Bold"/>
                <a:sym typeface="Agrandir Bold"/>
              </a:rPr>
              <a:t> </a:t>
            </a:r>
            <a:r>
              <a:rPr lang="en-US" sz="3000" b="1" dirty="0" err="1">
                <a:solidFill>
                  <a:srgbClr val="000000"/>
                </a:solidFill>
                <a:latin typeface="Agrandir Bold"/>
                <a:ea typeface="Agrandir Bold"/>
                <a:cs typeface="Agrandir Bold"/>
                <a:sym typeface="Agrandir Bold"/>
              </a:rPr>
              <a:t>segmen</a:t>
            </a:r>
            <a:r>
              <a:rPr lang="en-US" sz="3000" b="1" dirty="0">
                <a:solidFill>
                  <a:srgbClr val="000000"/>
                </a:solidFill>
                <a:latin typeface="Agrandir Bold"/>
                <a:ea typeface="Agrandir Bold"/>
                <a:cs typeface="Agrandir Bold"/>
                <a:sym typeface="Agrandir Bold"/>
              </a:rPr>
              <a:t> 2 dan 3.</a:t>
            </a:r>
          </a:p>
          <a:p>
            <a:pPr algn="l">
              <a:lnSpc>
                <a:spcPts val="4200"/>
              </a:lnSpc>
              <a:spcBef>
                <a:spcPct val="0"/>
              </a:spcBef>
            </a:pPr>
            <a:endParaRPr lang="en-US" sz="3000" b="1" dirty="0">
              <a:solidFill>
                <a:srgbClr val="000000"/>
              </a:solidFill>
              <a:latin typeface="Agrandir Bold"/>
              <a:ea typeface="Agrandir Bold"/>
              <a:cs typeface="Agrandir Bold"/>
              <a:sym typeface="Agrandir Bold"/>
            </a:endParaRPr>
          </a:p>
        </p:txBody>
      </p:sp>
      <p:sp>
        <p:nvSpPr>
          <p:cNvPr id="9" name="Freeform 9"/>
          <p:cNvSpPr/>
          <p:nvPr/>
        </p:nvSpPr>
        <p:spPr>
          <a:xfrm rot="8022670">
            <a:off x="15853013" y="7326018"/>
            <a:ext cx="5700063" cy="4839872"/>
          </a:xfrm>
          <a:custGeom>
            <a:avLst/>
            <a:gdLst/>
            <a:ahLst/>
            <a:cxnLst/>
            <a:rect l="l" t="t" r="r" b="b"/>
            <a:pathLst>
              <a:path w="5700063" h="4839872">
                <a:moveTo>
                  <a:pt x="0" y="0"/>
                </a:moveTo>
                <a:lnTo>
                  <a:pt x="5700063" y="0"/>
                </a:lnTo>
                <a:lnTo>
                  <a:pt x="5700063"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967486" y="9628567"/>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2338967" y="9575953"/>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792657" y="2249120"/>
            <a:ext cx="2522778" cy="2939678"/>
          </a:xfrm>
          <a:custGeom>
            <a:avLst/>
            <a:gdLst/>
            <a:ahLst/>
            <a:cxnLst/>
            <a:rect l="l" t="t" r="r" b="b"/>
            <a:pathLst>
              <a:path w="2522778" h="2939678">
                <a:moveTo>
                  <a:pt x="0" y="0"/>
                </a:moveTo>
                <a:lnTo>
                  <a:pt x="2522778" y="0"/>
                </a:lnTo>
                <a:lnTo>
                  <a:pt x="2522778" y="2939678"/>
                </a:lnTo>
                <a:lnTo>
                  <a:pt x="0" y="29396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1965474"/>
            <a:ext cx="4912203" cy="5414251"/>
          </a:xfrm>
          <a:custGeom>
            <a:avLst/>
            <a:gdLst/>
            <a:ahLst/>
            <a:cxnLst/>
            <a:rect l="l" t="t" r="r" b="b"/>
            <a:pathLst>
              <a:path w="4912203" h="5414251">
                <a:moveTo>
                  <a:pt x="0" y="0"/>
                </a:moveTo>
                <a:lnTo>
                  <a:pt x="4912203" y="0"/>
                </a:lnTo>
                <a:lnTo>
                  <a:pt x="4912203" y="5414251"/>
                </a:lnTo>
                <a:lnTo>
                  <a:pt x="0" y="54142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60508" y="4786414"/>
            <a:ext cx="6995537" cy="5965286"/>
          </a:xfrm>
          <a:custGeom>
            <a:avLst/>
            <a:gdLst/>
            <a:ahLst/>
            <a:cxnLst/>
            <a:rect l="l" t="t" r="r" b="b"/>
            <a:pathLst>
              <a:path w="6995537" h="5965286">
                <a:moveTo>
                  <a:pt x="0" y="0"/>
                </a:moveTo>
                <a:lnTo>
                  <a:pt x="6995538" y="0"/>
                </a:lnTo>
                <a:lnTo>
                  <a:pt x="6995538" y="5965286"/>
                </a:lnTo>
                <a:lnTo>
                  <a:pt x="0" y="5965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10319492" y="2601511"/>
            <a:ext cx="8110556"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3. Kesimpulan</a:t>
            </a:r>
          </a:p>
        </p:txBody>
      </p:sp>
      <p:sp>
        <p:nvSpPr>
          <p:cNvPr id="10" name="TextBox 10"/>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11" name="TextBox 11"/>
          <p:cNvSpPr txBox="1"/>
          <p:nvPr/>
        </p:nvSpPr>
        <p:spPr>
          <a:xfrm>
            <a:off x="9503173" y="3461784"/>
            <a:ext cx="7839148" cy="5946775"/>
          </a:xfrm>
          <a:prstGeom prst="rect">
            <a:avLst/>
          </a:prstGeom>
        </p:spPr>
        <p:txBody>
          <a:bodyPr lIns="0" tIns="0" rIns="0" bIns="0" rtlCol="0" anchor="t">
            <a:spAutoFit/>
          </a:bodyPr>
          <a:lstStyle/>
          <a:p>
            <a:pPr marL="1187448" lvl="1" indent="-593724" algn="l">
              <a:lnSpc>
                <a:spcPts val="7699"/>
              </a:lnSpc>
              <a:spcBef>
                <a:spcPct val="0"/>
              </a:spcBef>
              <a:buFont typeface="Arial"/>
              <a:buChar char="•"/>
            </a:pPr>
            <a:r>
              <a:rPr lang="en-US" sz="5499" b="1">
                <a:solidFill>
                  <a:srgbClr val="000000"/>
                </a:solidFill>
                <a:latin typeface="Agrandir Bold"/>
                <a:ea typeface="Agrandir Bold"/>
                <a:cs typeface="Agrandir Bold"/>
                <a:sym typeface="Agrandir Bold"/>
              </a:rPr>
              <a:t>Hasil analisis segmentasi pelanggan, </a:t>
            </a:r>
          </a:p>
          <a:p>
            <a:pPr marL="1187448" lvl="1" indent="-593724" algn="l">
              <a:lnSpc>
                <a:spcPts val="7699"/>
              </a:lnSpc>
              <a:spcBef>
                <a:spcPct val="0"/>
              </a:spcBef>
              <a:buFont typeface="Arial"/>
              <a:buChar char="•"/>
            </a:pPr>
            <a:r>
              <a:rPr lang="en-US" sz="5499" b="1">
                <a:solidFill>
                  <a:srgbClr val="000000"/>
                </a:solidFill>
                <a:latin typeface="Agrandir Bold"/>
                <a:ea typeface="Agrandir Bold"/>
                <a:cs typeface="Agrandir Bold"/>
                <a:sym typeface="Agrandir Bold"/>
              </a:rPr>
              <a:t>produk, </a:t>
            </a:r>
          </a:p>
          <a:p>
            <a:pPr marL="1187448" lvl="1" indent="-593724" algn="l">
              <a:lnSpc>
                <a:spcPts val="7699"/>
              </a:lnSpc>
              <a:spcBef>
                <a:spcPct val="0"/>
              </a:spcBef>
              <a:buFont typeface="Arial"/>
              <a:buChar char="•"/>
            </a:pPr>
            <a:r>
              <a:rPr lang="en-US" sz="5499" b="1">
                <a:solidFill>
                  <a:srgbClr val="000000"/>
                </a:solidFill>
                <a:latin typeface="Agrandir Bold"/>
                <a:ea typeface="Agrandir Bold"/>
                <a:cs typeface="Agrandir Bold"/>
                <a:sym typeface="Agrandir Bold"/>
              </a:rPr>
              <a:t>kampanye, </a:t>
            </a:r>
          </a:p>
          <a:p>
            <a:pPr marL="1187448" lvl="1" indent="-593724" algn="l">
              <a:lnSpc>
                <a:spcPts val="7699"/>
              </a:lnSpc>
              <a:spcBef>
                <a:spcPct val="0"/>
              </a:spcBef>
              <a:buFont typeface="Arial"/>
              <a:buChar char="•"/>
            </a:pPr>
            <a:r>
              <a:rPr lang="en-US" sz="5499" b="1">
                <a:solidFill>
                  <a:srgbClr val="000000"/>
                </a:solidFill>
                <a:latin typeface="Agrandir Bold"/>
                <a:ea typeface="Agrandir Bold"/>
                <a:cs typeface="Agrandir Bold"/>
                <a:sym typeface="Agrandir Bold"/>
              </a:rPr>
              <a:t>saluran distribusi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51880" y="3352152"/>
            <a:ext cx="6515556" cy="6825821"/>
          </a:xfrm>
          <a:custGeom>
            <a:avLst/>
            <a:gdLst/>
            <a:ahLst/>
            <a:cxnLst/>
            <a:rect l="l" t="t" r="r" b="b"/>
            <a:pathLst>
              <a:path w="6515556" h="6825821">
                <a:moveTo>
                  <a:pt x="0" y="0"/>
                </a:moveTo>
                <a:lnTo>
                  <a:pt x="6515557" y="0"/>
                </a:lnTo>
                <a:lnTo>
                  <a:pt x="6515557" y="6825821"/>
                </a:lnTo>
                <a:lnTo>
                  <a:pt x="0" y="68258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968722" y="6634175"/>
            <a:ext cx="2409028" cy="4114800"/>
          </a:xfrm>
          <a:custGeom>
            <a:avLst/>
            <a:gdLst/>
            <a:ahLst/>
            <a:cxnLst/>
            <a:rect l="l" t="t" r="r" b="b"/>
            <a:pathLst>
              <a:path w="2409028" h="4114800">
                <a:moveTo>
                  <a:pt x="0" y="0"/>
                </a:moveTo>
                <a:lnTo>
                  <a:pt x="2409029" y="0"/>
                </a:lnTo>
                <a:lnTo>
                  <a:pt x="240902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1738664" y="1579166"/>
            <a:ext cx="6948191"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Kesimpulan</a:t>
            </a:r>
          </a:p>
        </p:txBody>
      </p:sp>
      <p:sp>
        <p:nvSpPr>
          <p:cNvPr id="8" name="TextBox 8"/>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9" name="TextBox 9"/>
          <p:cNvSpPr txBox="1"/>
          <p:nvPr/>
        </p:nvSpPr>
        <p:spPr>
          <a:xfrm>
            <a:off x="1516809" y="2887114"/>
            <a:ext cx="9958569" cy="6704965"/>
          </a:xfrm>
          <a:prstGeom prst="rect">
            <a:avLst/>
          </a:prstGeom>
        </p:spPr>
        <p:txBody>
          <a:bodyPr lIns="0" tIns="0" rIns="0" bIns="0" rtlCol="0" anchor="t">
            <a:spAutoFit/>
          </a:bodyPr>
          <a:lstStyle/>
          <a:p>
            <a:pPr algn="l">
              <a:lnSpc>
                <a:spcPts val="2659"/>
              </a:lnSpc>
              <a:spcBef>
                <a:spcPct val="0"/>
              </a:spcBef>
            </a:pPr>
            <a:r>
              <a:rPr lang="en-US" sz="1899" b="1" dirty="0" err="1">
                <a:solidFill>
                  <a:srgbClr val="000000"/>
                </a:solidFill>
                <a:latin typeface="Agrandir Bold"/>
                <a:ea typeface="Agrandir Bold"/>
                <a:cs typeface="Agrandir Bold"/>
                <a:sym typeface="Agrandir Bold"/>
              </a:rPr>
              <a:t>Analisis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dilakukan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pendekatan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segmentasi</a:t>
            </a:r>
            <a:r>
              <a:rPr lang="en-US" sz="1899" b="1" dirty="0">
                <a:solidFill>
                  <a:srgbClr val="000000"/>
                </a:solidFill>
                <a:latin typeface="Agrandir Bold"/>
                <a:ea typeface="Agrandir Bold"/>
                <a:cs typeface="Agrandir Bold"/>
                <a:sym typeface="Agrandir Bold"/>
              </a:rPr>
              <a:t> RFM (Recency, Frequency, Monetary) dan </a:t>
            </a:r>
            <a:r>
              <a:rPr lang="en-US" sz="1899" b="1" dirty="0" err="1">
                <a:solidFill>
                  <a:srgbClr val="000000"/>
                </a:solidFill>
                <a:latin typeface="Agrandir Bold"/>
                <a:ea typeface="Agrandir Bold"/>
                <a:cs typeface="Agrandir Bold"/>
                <a:sym typeface="Agrandir Bold"/>
              </a:rPr>
              <a:t>dilengkapi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analisis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demografis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preferensi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strategi </a:t>
            </a: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distribusi</a:t>
            </a:r>
            <a:r>
              <a:rPr lang="en-US" sz="1899" b="1" dirty="0">
                <a:solidFill>
                  <a:srgbClr val="000000"/>
                </a:solidFill>
                <a:latin typeface="Agrandir Bold"/>
                <a:ea typeface="Agrandir Bold"/>
                <a:cs typeface="Agrandir Bold"/>
                <a:sym typeface="Agrandir Bold"/>
              </a:rPr>
              <a:t>. Hasil yang </a:t>
            </a:r>
            <a:r>
              <a:rPr lang="en-US" sz="1899" b="1" dirty="0" err="1">
                <a:solidFill>
                  <a:srgbClr val="000000"/>
                </a:solidFill>
                <a:latin typeface="Agrandir Bold"/>
                <a:ea typeface="Agrandir Bold"/>
                <a:cs typeface="Agrandir Bold"/>
                <a:sym typeface="Agrandir Bold"/>
              </a:rPr>
              <a:t>diperoleh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adalah</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Profil</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Potensial</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Usia</a:t>
            </a:r>
            <a:r>
              <a:rPr lang="en-US" sz="1899" b="1" dirty="0">
                <a:solidFill>
                  <a:srgbClr val="000000"/>
                </a:solidFill>
                <a:latin typeface="Agrandir Bold"/>
                <a:ea typeface="Agrandir Bold"/>
                <a:cs typeface="Agrandir Bold"/>
                <a:sym typeface="Agrandir Bold"/>
              </a:rPr>
              <a:t>: Calon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lebih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banyak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berada</a:t>
            </a:r>
            <a:r>
              <a:rPr lang="en-US" sz="1899" b="1" dirty="0">
                <a:solidFill>
                  <a:srgbClr val="000000"/>
                </a:solidFill>
                <a:latin typeface="Agrandir Bold"/>
                <a:ea typeface="Agrandir Bold"/>
                <a:cs typeface="Agrandir Bold"/>
                <a:sym typeface="Agrandir Bold"/>
              </a:rPr>
              <a:t> pada </a:t>
            </a:r>
            <a:r>
              <a:rPr lang="en-US" sz="1899" b="1" dirty="0" err="1">
                <a:solidFill>
                  <a:srgbClr val="000000"/>
                </a:solidFill>
                <a:latin typeface="Agrandir Bold"/>
                <a:ea typeface="Agrandir Bold"/>
                <a:cs typeface="Agrandir Bold"/>
                <a:sym typeface="Agrandir Bold"/>
              </a:rPr>
              <a:t>rentang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usia</a:t>
            </a:r>
            <a:r>
              <a:rPr lang="en-US" sz="1899" b="1" dirty="0">
                <a:solidFill>
                  <a:srgbClr val="000000"/>
                </a:solidFill>
                <a:latin typeface="Agrandir Bold"/>
                <a:ea typeface="Agrandir Bold"/>
                <a:cs typeface="Agrandir Bold"/>
                <a:sym typeface="Agrandir Bold"/>
              </a:rPr>
              <a:t> 51–65 </a:t>
            </a:r>
            <a:r>
              <a:rPr lang="en-US" sz="1899" b="1" dirty="0" err="1">
                <a:solidFill>
                  <a:srgbClr val="000000"/>
                </a:solidFill>
                <a:latin typeface="Agrandir Bold"/>
                <a:ea typeface="Agrandir Bold"/>
                <a:cs typeface="Agrandir Bold"/>
                <a:sym typeface="Agrandir Bold"/>
              </a:rPr>
              <a:t>tahun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a:solidFill>
                  <a:srgbClr val="000000"/>
                </a:solidFill>
                <a:latin typeface="Agrandir Bold"/>
                <a:ea typeface="Agrandir Bold"/>
                <a:cs typeface="Agrandir Bold"/>
                <a:sym typeface="Agrandir Bold"/>
              </a:rPr>
              <a:t>Pendidikan: </a:t>
            </a:r>
            <a:r>
              <a:rPr lang="en-US" sz="1899" b="1" dirty="0" err="1">
                <a:solidFill>
                  <a:srgbClr val="000000"/>
                </a:solidFill>
                <a:latin typeface="Agrandir Bold"/>
                <a:ea typeface="Agrandir Bold"/>
                <a:cs typeface="Agrandir Bold"/>
                <a:sym typeface="Agrandir Bold"/>
              </a:rPr>
              <a:t>Didominasi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tingkat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pendidikan</a:t>
            </a:r>
            <a:r>
              <a:rPr lang="en-US" sz="1899" b="1" dirty="0">
                <a:solidFill>
                  <a:srgbClr val="000000"/>
                </a:solidFill>
                <a:latin typeface="Agrandir Bold"/>
                <a:ea typeface="Agrandir Bold"/>
                <a:cs typeface="Agrandir Bold"/>
                <a:sym typeface="Agrandir Bold"/>
              </a:rPr>
              <a:t> PhD.</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Jumlah</a:t>
            </a:r>
            <a:r>
              <a:rPr lang="en-US" sz="1899" b="1" dirty="0">
                <a:solidFill>
                  <a:srgbClr val="000000"/>
                </a:solidFill>
                <a:latin typeface="Agrandir Bold"/>
                <a:ea typeface="Agrandir Bold"/>
                <a:cs typeface="Agrandir Bold"/>
                <a:sym typeface="Agrandir Bold"/>
              </a:rPr>
              <a:t> Anak: Calon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cenderung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tidak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memiliki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anak</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Pendapatan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Pendapatan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tahunan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umumnya</a:t>
            </a:r>
            <a:r>
              <a:rPr lang="en-US" sz="1899" b="1" dirty="0">
                <a:solidFill>
                  <a:srgbClr val="000000"/>
                </a:solidFill>
                <a:latin typeface="Agrandir Bold"/>
                <a:ea typeface="Agrandir Bold"/>
                <a:cs typeface="Agrandir Bold"/>
                <a:sym typeface="Agrandir Bold"/>
              </a:rPr>
              <a:t> di </a:t>
            </a:r>
            <a:r>
              <a:rPr lang="en-US" sz="1899" b="1" dirty="0" err="1">
                <a:solidFill>
                  <a:srgbClr val="000000"/>
                </a:solidFill>
                <a:latin typeface="Agrandir Bold"/>
                <a:ea typeface="Agrandir Bold"/>
                <a:cs typeface="Agrandir Bold"/>
                <a:sym typeface="Agrandir Bold"/>
              </a:rPr>
              <a:t>atas</a:t>
            </a:r>
            <a:r>
              <a:rPr lang="en-US" sz="1899" b="1" dirty="0">
                <a:solidFill>
                  <a:srgbClr val="000000"/>
                </a:solidFill>
                <a:latin typeface="Agrandir Bold"/>
                <a:ea typeface="Agrandir Bold"/>
                <a:cs typeface="Agrandir Bold"/>
                <a:sym typeface="Agrandir Bold"/>
              </a:rPr>
              <a:t> $80.000.</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Preferensi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yang paling </a:t>
            </a:r>
            <a:r>
              <a:rPr lang="en-US" sz="1899" b="1" dirty="0" err="1">
                <a:solidFill>
                  <a:srgbClr val="000000"/>
                </a:solidFill>
                <a:latin typeface="Agrandir Bold"/>
                <a:ea typeface="Agrandir Bold"/>
                <a:cs typeface="Agrandir Bold"/>
                <a:sym typeface="Agrandir Bold"/>
              </a:rPr>
              <a:t>disukai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adalah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anggur</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daging</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emas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kurang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diminati</a:t>
            </a:r>
            <a:r>
              <a:rPr lang="en-US" sz="1899" b="1" dirty="0">
                <a:solidFill>
                  <a:srgbClr val="000000"/>
                </a:solidFill>
                <a:latin typeface="Agrandir Bold"/>
                <a:ea typeface="Agrandir Bold"/>
                <a:cs typeface="Agrandir Bold"/>
                <a:sym typeface="Agrandir Bold"/>
              </a:rPr>
              <a:t> oleh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Efektivitas</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ke-5 paling </a:t>
            </a:r>
            <a:r>
              <a:rPr lang="en-US" sz="1899" b="1" dirty="0" err="1">
                <a:solidFill>
                  <a:srgbClr val="000000"/>
                </a:solidFill>
                <a:latin typeface="Agrandir Bold"/>
                <a:ea typeface="Agrandir Bold"/>
                <a:cs typeface="Agrandir Bold"/>
                <a:sym typeface="Agrandir Bold"/>
              </a:rPr>
              <a:t>efektif</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karena</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berkaitan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produk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anggur</a:t>
            </a:r>
            <a:r>
              <a:rPr lang="en-US" sz="1899" b="1" dirty="0">
                <a:solidFill>
                  <a:srgbClr val="000000"/>
                </a:solidFill>
                <a:latin typeface="Agrandir Bold"/>
                <a:ea typeface="Agrandir Bold"/>
                <a:cs typeface="Agrandir Bold"/>
                <a:sym typeface="Agrandir Bold"/>
              </a:rPr>
              <a:t> dan </a:t>
            </a:r>
            <a:r>
              <a:rPr lang="en-US" sz="1899" b="1" dirty="0" err="1">
                <a:solidFill>
                  <a:srgbClr val="000000"/>
                </a:solidFill>
                <a:latin typeface="Agrandir Bold"/>
                <a:ea typeface="Agrandir Bold"/>
                <a:cs typeface="Agrandir Bold"/>
                <a:sym typeface="Agrandir Bold"/>
              </a:rPr>
              <a:t>daging</a:t>
            </a:r>
            <a:r>
              <a:rPr lang="en-US" sz="1899" b="1" dirty="0">
                <a:solidFill>
                  <a:srgbClr val="000000"/>
                </a:solidFill>
                <a:latin typeface="Agrandir Bold"/>
                <a:ea typeface="Agrandir Bold"/>
                <a:cs typeface="Agrandir Bold"/>
                <a:sym typeface="Agrandir Bold"/>
              </a:rPr>
              <a:t> yang </a:t>
            </a:r>
            <a:r>
              <a:rPr lang="en-US" sz="1899" b="1" dirty="0" err="1">
                <a:solidFill>
                  <a:srgbClr val="000000"/>
                </a:solidFill>
                <a:latin typeface="Agrandir Bold"/>
                <a:ea typeface="Agrandir Bold"/>
                <a:cs typeface="Agrandir Bold"/>
                <a:sym typeface="Agrandir Bold"/>
              </a:rPr>
              <a:t>sesuai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dengan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minat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Kampanye</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ini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memiliki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pengaruh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besar</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terhadap</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nilai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pembelian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moneter</a:t>
            </a:r>
            <a:r>
              <a:rPr lang="en-US" sz="1899" b="1" dirty="0">
                <a:solidFill>
                  <a:srgbClr val="000000"/>
                </a:solidFill>
                <a:latin typeface="Agrandir Bold"/>
                <a:ea typeface="Agrandir Bold"/>
                <a:cs typeface="Agrandir Bold"/>
                <a:sym typeface="Agrandir Bold"/>
              </a:rPr>
              <a:t>).</a:t>
            </a:r>
          </a:p>
          <a:p>
            <a:pPr marL="410209" lvl="1" indent="-205105" algn="l">
              <a:lnSpc>
                <a:spcPts val="2659"/>
              </a:lnSpc>
              <a:spcBef>
                <a:spcPct val="0"/>
              </a:spcBef>
              <a:buAutoNum type="arabicPeriod"/>
            </a:pP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Distribusi</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a:solidFill>
                  <a:srgbClr val="000000"/>
                </a:solidFill>
                <a:latin typeface="Agrandir Bold"/>
                <a:ea typeface="Agrandir Bold"/>
                <a:cs typeface="Agrandir Bold"/>
                <a:sym typeface="Agrandir Bold"/>
              </a:rPr>
              <a:t>Toko </a:t>
            </a:r>
            <a:r>
              <a:rPr lang="en-US" sz="1899" b="1" dirty="0" err="1">
                <a:solidFill>
                  <a:srgbClr val="000000"/>
                </a:solidFill>
                <a:latin typeface="Agrandir Bold"/>
                <a:ea typeface="Agrandir Bold"/>
                <a:cs typeface="Agrandir Bold"/>
                <a:sym typeface="Agrandir Bold"/>
              </a:rPr>
              <a:t>fisik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tetap</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menjadi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favorit</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semua</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a:t>
            </a:r>
            <a:r>
              <a:rPr lang="en-US" sz="1899" b="1" dirty="0">
                <a:solidFill>
                  <a:srgbClr val="000000"/>
                </a:solidFill>
                <a:latin typeface="Agrandir Bold"/>
                <a:ea typeface="Agrandir Bold"/>
                <a:cs typeface="Agrandir Bold"/>
                <a:sym typeface="Agrandir Bold"/>
              </a:rPr>
              <a:t>.</a:t>
            </a:r>
          </a:p>
          <a:p>
            <a:pPr marL="820419" lvl="2" indent="-273473" algn="l">
              <a:lnSpc>
                <a:spcPts val="2659"/>
              </a:lnSpc>
              <a:spcBef>
                <a:spcPct val="0"/>
              </a:spcBef>
              <a:buFont typeface="Arial"/>
              <a:buChar char="⚬"/>
            </a:pPr>
            <a:r>
              <a:rPr lang="en-US" sz="1899" b="1" dirty="0" err="1">
                <a:solidFill>
                  <a:srgbClr val="000000"/>
                </a:solidFill>
                <a:latin typeface="Agrandir Bold"/>
                <a:ea typeface="Agrandir Bold"/>
                <a:cs typeface="Agrandir Bold"/>
                <a:sym typeface="Agrandir Bold"/>
              </a:rPr>
              <a:t>Katalog</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menjadi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saluran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tambahan</a:t>
            </a:r>
            <a:r>
              <a:rPr lang="en-US" sz="1899" b="1" dirty="0">
                <a:solidFill>
                  <a:srgbClr val="000000"/>
                </a:solidFill>
                <a:latin typeface="Agrandir Bold"/>
                <a:ea typeface="Agrandir Bold"/>
                <a:cs typeface="Agrandir Bold"/>
                <a:sym typeface="Agrandir Bold"/>
              </a:rPr>
              <a:t> yang </a:t>
            </a:r>
            <a:r>
              <a:rPr lang="en-US" sz="1899" b="1" dirty="0" err="1">
                <a:solidFill>
                  <a:srgbClr val="000000"/>
                </a:solidFill>
                <a:latin typeface="Agrandir Bold"/>
                <a:ea typeface="Agrandir Bold"/>
                <a:cs typeface="Agrandir Bold"/>
                <a:sym typeface="Agrandir Bold"/>
              </a:rPr>
              <a:t>menarik</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bagi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calon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pelanggan</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lebih</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dari</a:t>
            </a:r>
            <a:r>
              <a:rPr lang="en-US" sz="1899" b="1" dirty="0">
                <a:solidFill>
                  <a:srgbClr val="000000"/>
                </a:solidFill>
                <a:latin typeface="Agrandir Bold"/>
                <a:ea typeface="Agrandir Bold"/>
                <a:cs typeface="Agrandir Bold"/>
                <a:sym typeface="Agrandir Bold"/>
              </a:rPr>
              <a:t> </a:t>
            </a:r>
            <a:r>
              <a:rPr lang="en-US" sz="1899" b="1" dirty="0" err="1">
                <a:solidFill>
                  <a:srgbClr val="000000"/>
                </a:solidFill>
                <a:latin typeface="Agrandir Bold"/>
                <a:ea typeface="Agrandir Bold"/>
                <a:cs typeface="Agrandir Bold"/>
                <a:sym typeface="Agrandir Bold"/>
              </a:rPr>
              <a:t>segmen</a:t>
            </a:r>
            <a:r>
              <a:rPr lang="en-US" sz="1899" b="1" dirty="0">
                <a:solidFill>
                  <a:srgbClr val="000000"/>
                </a:solidFill>
                <a:latin typeface="Agrandir Bold"/>
                <a:ea typeface="Agrandir Bold"/>
                <a:cs typeface="Agrandir Bold"/>
                <a:sym typeface="Agrandir Bold"/>
              </a:rPr>
              <a:t> lain.</a:t>
            </a:r>
          </a:p>
          <a:p>
            <a:pPr algn="l">
              <a:lnSpc>
                <a:spcPts val="2659"/>
              </a:lnSpc>
              <a:spcBef>
                <a:spcPct val="0"/>
              </a:spcBef>
            </a:pPr>
            <a:endParaRPr lang="en-US" sz="1899" b="1" dirty="0">
              <a:solidFill>
                <a:srgbClr val="000000"/>
              </a:solidFill>
              <a:latin typeface="Agrandir Bold"/>
              <a:ea typeface="Agrandir Bold"/>
              <a:cs typeface="Agrandir Bold"/>
              <a:sym typeface="Agrandir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792657" y="2249120"/>
            <a:ext cx="2522778" cy="2939678"/>
          </a:xfrm>
          <a:custGeom>
            <a:avLst/>
            <a:gdLst/>
            <a:ahLst/>
            <a:cxnLst/>
            <a:rect l="l" t="t" r="r" b="b"/>
            <a:pathLst>
              <a:path w="2522778" h="2939678">
                <a:moveTo>
                  <a:pt x="0" y="0"/>
                </a:moveTo>
                <a:lnTo>
                  <a:pt x="2522778" y="0"/>
                </a:lnTo>
                <a:lnTo>
                  <a:pt x="2522778" y="2939678"/>
                </a:lnTo>
                <a:lnTo>
                  <a:pt x="0" y="29396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1965474"/>
            <a:ext cx="4912203" cy="5414251"/>
          </a:xfrm>
          <a:custGeom>
            <a:avLst/>
            <a:gdLst/>
            <a:ahLst/>
            <a:cxnLst/>
            <a:rect l="l" t="t" r="r" b="b"/>
            <a:pathLst>
              <a:path w="4912203" h="5414251">
                <a:moveTo>
                  <a:pt x="0" y="0"/>
                </a:moveTo>
                <a:lnTo>
                  <a:pt x="4912203" y="0"/>
                </a:lnTo>
                <a:lnTo>
                  <a:pt x="4912203" y="5414251"/>
                </a:lnTo>
                <a:lnTo>
                  <a:pt x="0" y="54142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60508" y="4786414"/>
            <a:ext cx="6995537" cy="5965286"/>
          </a:xfrm>
          <a:custGeom>
            <a:avLst/>
            <a:gdLst/>
            <a:ahLst/>
            <a:cxnLst/>
            <a:rect l="l" t="t" r="r" b="b"/>
            <a:pathLst>
              <a:path w="6995537" h="5965286">
                <a:moveTo>
                  <a:pt x="0" y="0"/>
                </a:moveTo>
                <a:lnTo>
                  <a:pt x="6995538" y="0"/>
                </a:lnTo>
                <a:lnTo>
                  <a:pt x="6995538" y="5965286"/>
                </a:lnTo>
                <a:lnTo>
                  <a:pt x="0" y="5965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9148744" y="2887708"/>
            <a:ext cx="8110556"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4. Rekomendasi</a:t>
            </a:r>
          </a:p>
        </p:txBody>
      </p:sp>
      <p:sp>
        <p:nvSpPr>
          <p:cNvPr id="10" name="TextBox 10"/>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11" name="TextBox 11"/>
          <p:cNvSpPr txBox="1"/>
          <p:nvPr/>
        </p:nvSpPr>
        <p:spPr>
          <a:xfrm>
            <a:off x="9144000" y="4434475"/>
            <a:ext cx="9144000" cy="2768600"/>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Agrandir Bold"/>
                <a:ea typeface="Agrandir Bold"/>
                <a:cs typeface="Agrandir Bold"/>
                <a:sym typeface="Agrandir Bold"/>
              </a:rPr>
              <a:t>Strategi Peningkatan Pendapatan Supermarket Berdasarkan Hasil Analisis.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2869478"/>
            <a:ext cx="6578895" cy="4114800"/>
          </a:xfrm>
          <a:custGeom>
            <a:avLst/>
            <a:gdLst/>
            <a:ahLst/>
            <a:cxnLst/>
            <a:rect l="l" t="t" r="r" b="b"/>
            <a:pathLst>
              <a:path w="6578895" h="4114800">
                <a:moveTo>
                  <a:pt x="0" y="0"/>
                </a:moveTo>
                <a:lnTo>
                  <a:pt x="6578895" y="0"/>
                </a:lnTo>
                <a:lnTo>
                  <a:pt x="65788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897278" y="6172200"/>
            <a:ext cx="6067586" cy="4114800"/>
          </a:xfrm>
          <a:custGeom>
            <a:avLst/>
            <a:gdLst/>
            <a:ahLst/>
            <a:cxnLst/>
            <a:rect l="l" t="t" r="r" b="b"/>
            <a:pathLst>
              <a:path w="6067586" h="4114800">
                <a:moveTo>
                  <a:pt x="0" y="0"/>
                </a:moveTo>
                <a:lnTo>
                  <a:pt x="6067586" y="0"/>
                </a:lnTo>
                <a:lnTo>
                  <a:pt x="606758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86681" y="4118627"/>
            <a:ext cx="6005534" cy="1024873"/>
          </a:xfrm>
          <a:prstGeom prst="rect">
            <a:avLst/>
          </a:prstGeom>
        </p:spPr>
        <p:txBody>
          <a:bodyPr lIns="0" tIns="0" rIns="0" bIns="0" rtlCol="0" anchor="t">
            <a:spAutoFit/>
          </a:bodyPr>
          <a:lstStyle/>
          <a:p>
            <a:pPr algn="l">
              <a:lnSpc>
                <a:spcPts val="6156"/>
              </a:lnSpc>
            </a:pPr>
            <a:r>
              <a:rPr lang="en-US" sz="6840" b="1">
                <a:solidFill>
                  <a:srgbClr val="FCF1D8"/>
                </a:solidFill>
                <a:latin typeface="Agrandir Bold"/>
                <a:ea typeface="Agrandir Bold"/>
                <a:cs typeface="Agrandir Bold"/>
                <a:sym typeface="Agrandir Bold"/>
              </a:rPr>
              <a:t>Rekomendasi</a:t>
            </a:r>
          </a:p>
        </p:txBody>
      </p:sp>
      <p:sp>
        <p:nvSpPr>
          <p:cNvPr id="7" name="Freeform 7"/>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6807495" y="1319249"/>
            <a:ext cx="10192484" cy="8640445"/>
          </a:xfrm>
          <a:prstGeom prst="rect">
            <a:avLst/>
          </a:prstGeom>
        </p:spPr>
        <p:txBody>
          <a:bodyPr lIns="0" tIns="0" rIns="0" bIns="0" rtlCol="0" anchor="t">
            <a:spAutoFit/>
          </a:bodyPr>
          <a:lstStyle/>
          <a:p>
            <a:pPr algn="l">
              <a:lnSpc>
                <a:spcPts val="3079"/>
              </a:lnSpc>
              <a:spcBef>
                <a:spcPct val="0"/>
              </a:spcBef>
            </a:pPr>
            <a:r>
              <a:rPr lang="en-US" sz="2199" b="1" dirty="0" err="1">
                <a:solidFill>
                  <a:srgbClr val="000000"/>
                </a:solidFill>
                <a:latin typeface="Agrandir Bold"/>
                <a:ea typeface="Agrandir Bold"/>
                <a:cs typeface="Agrandir Bold"/>
                <a:sym typeface="Agrandir Bold"/>
              </a:rPr>
              <a:t>Berdasarkan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temuan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analisis</a:t>
            </a:r>
            <a:r>
              <a:rPr lang="en-US" sz="2199" b="1" dirty="0">
                <a:solidFill>
                  <a:srgbClr val="000000"/>
                </a:solidFill>
                <a:latin typeface="Agrandir Bold"/>
                <a:ea typeface="Agrandir Bold"/>
                <a:cs typeface="Agrandir Bold"/>
                <a:sym typeface="Agrandir Bold"/>
              </a:rPr>
              <a:t>, strategi </a:t>
            </a:r>
            <a:r>
              <a:rPr lang="en-US" sz="2199" b="1" dirty="0" err="1">
                <a:solidFill>
                  <a:srgbClr val="000000"/>
                </a:solidFill>
                <a:latin typeface="Agrandir Bold"/>
                <a:ea typeface="Agrandir Bold"/>
                <a:cs typeface="Agrandir Bold"/>
                <a:sym typeface="Agrandir Bold"/>
              </a:rPr>
              <a:t>berikut</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disarankan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meningkatkan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pendapatan</a:t>
            </a:r>
            <a:r>
              <a:rPr lang="en-US" sz="2199" b="1" dirty="0">
                <a:solidFill>
                  <a:srgbClr val="000000"/>
                </a:solidFill>
                <a:latin typeface="Agrandir Bold"/>
                <a:ea typeface="Agrandir Bold"/>
                <a:cs typeface="Agrandir Bold"/>
                <a:sym typeface="Agrandir Bold"/>
              </a:rPr>
              <a:t> supermarket:</a:t>
            </a:r>
          </a:p>
          <a:p>
            <a:pPr marL="474979" lvl="1" indent="-237490" algn="l">
              <a:lnSpc>
                <a:spcPts val="3079"/>
              </a:lnSpc>
              <a:spcBef>
                <a:spcPct val="0"/>
              </a:spcBef>
              <a:buAutoNum type="arabicPeriod"/>
            </a:pPr>
            <a:r>
              <a:rPr lang="en-US" sz="2199" b="1" dirty="0">
                <a:solidFill>
                  <a:srgbClr val="000000"/>
                </a:solidFill>
                <a:latin typeface="Agrandir Bold"/>
                <a:ea typeface="Agrandir Bold"/>
                <a:cs typeface="Agrandir Bold"/>
                <a:sym typeface="Agrandir Bold"/>
              </a:rPr>
              <a:t>Targeted Marketing:</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Fokus</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usia</a:t>
            </a:r>
            <a:r>
              <a:rPr lang="en-US" sz="2199" b="1" dirty="0">
                <a:solidFill>
                  <a:srgbClr val="000000"/>
                </a:solidFill>
                <a:latin typeface="Agrandir Bold"/>
                <a:ea typeface="Agrandir Bold"/>
                <a:cs typeface="Agrandir Bold"/>
                <a:sym typeface="Agrandir Bold"/>
              </a:rPr>
              <a:t> 51–65 </a:t>
            </a:r>
            <a:r>
              <a:rPr lang="en-US" sz="2199" b="1" dirty="0" err="1">
                <a:solidFill>
                  <a:srgbClr val="000000"/>
                </a:solidFill>
                <a:latin typeface="Agrandir Bold"/>
                <a:ea typeface="Agrandir Bold"/>
                <a:cs typeface="Agrandir Bold"/>
                <a:sym typeface="Agrandir Bold"/>
              </a:rPr>
              <a:t>tahun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tingkat</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pendidikan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tinggi</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pendapatan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besar</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Gunakan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segmentasi</a:t>
            </a:r>
            <a:r>
              <a:rPr lang="en-US" sz="2199" b="1" dirty="0">
                <a:solidFill>
                  <a:srgbClr val="000000"/>
                </a:solidFill>
                <a:latin typeface="Agrandir Bold"/>
                <a:ea typeface="Agrandir Bold"/>
                <a:cs typeface="Agrandir Bold"/>
                <a:sym typeface="Agrandir Bold"/>
              </a:rPr>
              <a:t> RFM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menyusun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pesan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pemasaran</a:t>
            </a:r>
            <a:r>
              <a:rPr lang="en-US" sz="2199" b="1" dirty="0">
                <a:solidFill>
                  <a:srgbClr val="000000"/>
                </a:solidFill>
                <a:latin typeface="Agrandir Bold"/>
                <a:ea typeface="Agrandir Bold"/>
                <a:cs typeface="Agrandir Bold"/>
                <a:sym typeface="Agrandir Bold"/>
              </a:rPr>
              <a:t> yang </a:t>
            </a:r>
            <a:r>
              <a:rPr lang="en-US" sz="2199" b="1" dirty="0" err="1">
                <a:solidFill>
                  <a:srgbClr val="000000"/>
                </a:solidFill>
                <a:latin typeface="Agrandir Bold"/>
                <a:ea typeface="Agrandir Bold"/>
                <a:cs typeface="Agrandir Bold"/>
                <a:sym typeface="Agrandir Bold"/>
              </a:rPr>
              <a:t>lebih</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relevan</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Optimalisasi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Tingkatkan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promosi</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ketersediaan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anggur</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daging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a:solidFill>
                  <a:srgbClr val="000000"/>
                </a:solidFill>
                <a:latin typeface="Agrandir Bold"/>
                <a:ea typeface="Agrandir Bold"/>
                <a:cs typeface="Agrandir Bold"/>
                <a:sym typeface="Agrandir Bold"/>
              </a:rPr>
              <a:t>Kurangi </a:t>
            </a:r>
            <a:r>
              <a:rPr lang="en-US" sz="2199" b="1" dirty="0" err="1">
                <a:solidFill>
                  <a:srgbClr val="000000"/>
                </a:solidFill>
                <a:latin typeface="Agrandir Bold"/>
                <a:ea typeface="Agrandir Bold"/>
                <a:cs typeface="Agrandir Bold"/>
                <a:sym typeface="Agrandir Bold"/>
              </a:rPr>
              <a:t>promosi</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emas</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terutama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untuk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preferensi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berbeda</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Khusus</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Lanjutkan</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perluas</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5, </a:t>
            </a:r>
            <a:r>
              <a:rPr lang="en-US" sz="2199" b="1" dirty="0" err="1">
                <a:solidFill>
                  <a:srgbClr val="000000"/>
                </a:solidFill>
                <a:latin typeface="Agrandir Bold"/>
                <a:ea typeface="Agrandir Bold"/>
                <a:cs typeface="Agrandir Bold"/>
                <a:sym typeface="Agrandir Bold"/>
              </a:rPr>
              <a:t>karena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terbukti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efektif</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terhadap</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pelanggan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Fokuskan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kampanye</a:t>
            </a:r>
            <a:r>
              <a:rPr lang="en-US" sz="2199" b="1" dirty="0">
                <a:solidFill>
                  <a:srgbClr val="000000"/>
                </a:solidFill>
                <a:latin typeface="Agrandir Bold"/>
                <a:ea typeface="Agrandir Bold"/>
                <a:cs typeface="Agrandir Bold"/>
                <a:sym typeface="Agrandir Bold"/>
              </a:rPr>
              <a:t> pada </a:t>
            </a:r>
            <a:r>
              <a:rPr lang="en-US" sz="2199" b="1" dirty="0" err="1">
                <a:solidFill>
                  <a:srgbClr val="000000"/>
                </a:solidFill>
                <a:latin typeface="Agrandir Bold"/>
                <a:ea typeface="Agrandir Bold"/>
                <a:cs typeface="Agrandir Bold"/>
                <a:sym typeface="Agrandir Bold"/>
              </a:rPr>
              <a:t>produk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unggulan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anggur</a:t>
            </a:r>
            <a:r>
              <a:rPr lang="en-US" sz="2199" b="1" dirty="0">
                <a:solidFill>
                  <a:srgbClr val="000000"/>
                </a:solidFill>
                <a:latin typeface="Agrandir Bold"/>
                <a:ea typeface="Agrandir Bold"/>
                <a:cs typeface="Agrandir Bold"/>
                <a:sym typeface="Agrandir Bold"/>
              </a:rPr>
              <a:t> dan </a:t>
            </a:r>
            <a:r>
              <a:rPr lang="en-US" sz="2199" b="1" dirty="0" err="1">
                <a:solidFill>
                  <a:srgbClr val="000000"/>
                </a:solidFill>
                <a:latin typeface="Agrandir Bold"/>
                <a:ea typeface="Agrandir Bold"/>
                <a:cs typeface="Agrandir Bold"/>
                <a:sym typeface="Agrandir Bold"/>
              </a:rPr>
              <a:t>daging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dengan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nilai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moneter</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tinggi</a:t>
            </a:r>
            <a:r>
              <a:rPr lang="en-US" sz="2199" b="1" dirty="0">
                <a:solidFill>
                  <a:srgbClr val="000000"/>
                </a:solidFill>
                <a:latin typeface="Agrandir Bold"/>
                <a:ea typeface="Agrandir Bold"/>
                <a:cs typeface="Agrandir Bold"/>
                <a:sym typeface="Agrandir Bold"/>
              </a:rPr>
              <a:t>.</a:t>
            </a:r>
          </a:p>
          <a:p>
            <a:pPr marL="474979" lvl="1" indent="-237490" algn="l">
              <a:lnSpc>
                <a:spcPts val="3079"/>
              </a:lnSpc>
              <a:spcBef>
                <a:spcPct val="0"/>
              </a:spcBef>
              <a:buAutoNum type="arabicPeriod"/>
            </a:pPr>
            <a:r>
              <a:rPr lang="en-US" sz="2199" b="1" dirty="0" err="1">
                <a:solidFill>
                  <a:srgbClr val="000000"/>
                </a:solidFill>
                <a:latin typeface="Agrandir Bold"/>
                <a:ea typeface="Agrandir Bold"/>
                <a:cs typeface="Agrandir Bold"/>
                <a:sym typeface="Agrandir Bold"/>
              </a:rPr>
              <a:t>Penyesuaian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Saluran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Distribusi</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Pertahankan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keberadaan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toko</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fisik</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sebagai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saluran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utama</a:t>
            </a:r>
            <a:r>
              <a:rPr lang="en-US" sz="2199" b="1" dirty="0">
                <a:solidFill>
                  <a:srgbClr val="000000"/>
                </a:solidFill>
                <a:latin typeface="Agrandir Bold"/>
                <a:ea typeface="Agrandir Bold"/>
                <a:cs typeface="Agrandir Bold"/>
                <a:sym typeface="Agrandir Bold"/>
              </a:rPr>
              <a:t>.</a:t>
            </a:r>
          </a:p>
          <a:p>
            <a:pPr marL="949959" lvl="2" indent="-316653" algn="l">
              <a:lnSpc>
                <a:spcPts val="3079"/>
              </a:lnSpc>
              <a:spcBef>
                <a:spcPct val="0"/>
              </a:spcBef>
              <a:buFont typeface="Arial"/>
              <a:buChar char="⚬"/>
            </a:pPr>
            <a:r>
              <a:rPr lang="en-US" sz="2199" b="1" dirty="0" err="1">
                <a:solidFill>
                  <a:srgbClr val="000000"/>
                </a:solidFill>
                <a:latin typeface="Agrandir Bold"/>
                <a:ea typeface="Agrandir Bold"/>
                <a:cs typeface="Agrandir Bold"/>
                <a:sym typeface="Agrandir Bold"/>
              </a:rPr>
              <a:t>Perkuat</a:t>
            </a:r>
            <a:r>
              <a:rPr lang="en-US" sz="2199" b="1" dirty="0">
                <a:solidFill>
                  <a:srgbClr val="000000"/>
                </a:solidFill>
                <a:latin typeface="Agrandir Bold"/>
                <a:ea typeface="Agrandir Bold"/>
                <a:cs typeface="Agrandir Bold"/>
                <a:sym typeface="Agrandir Bold"/>
              </a:rPr>
              <a:t> strategi </a:t>
            </a:r>
            <a:r>
              <a:rPr lang="en-US" sz="2199" b="1" dirty="0" err="1">
                <a:solidFill>
                  <a:srgbClr val="000000"/>
                </a:solidFill>
                <a:latin typeface="Agrandir Bold"/>
                <a:ea typeface="Agrandir Bold"/>
                <a:cs typeface="Agrandir Bold"/>
                <a:sym typeface="Agrandir Bold"/>
              </a:rPr>
              <a:t>penjualan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melalui</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katalog</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misalnya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melalui</a:t>
            </a:r>
            <a:r>
              <a:rPr lang="en-US" sz="2199" b="1" dirty="0">
                <a:solidFill>
                  <a:srgbClr val="000000"/>
                </a:solidFill>
                <a:latin typeface="Agrandir Bold"/>
                <a:ea typeface="Agrandir Bold"/>
                <a:cs typeface="Agrandir Bold"/>
                <a:sym typeface="Agrandir Bold"/>
              </a:rPr>
              <a:t> direct mail </a:t>
            </a:r>
            <a:r>
              <a:rPr lang="en-US" sz="2199" b="1" dirty="0" err="1">
                <a:solidFill>
                  <a:srgbClr val="000000"/>
                </a:solidFill>
                <a:latin typeface="Agrandir Bold"/>
                <a:ea typeface="Agrandir Bold"/>
                <a:cs typeface="Agrandir Bold"/>
                <a:sym typeface="Agrandir Bold"/>
              </a:rPr>
              <a:t>atau</a:t>
            </a:r>
            <a:r>
              <a:rPr lang="en-US" sz="2199" b="1" dirty="0">
                <a:solidFill>
                  <a:srgbClr val="000000"/>
                </a:solidFill>
                <a:latin typeface="Agrandir Bold"/>
                <a:ea typeface="Agrandir Bold"/>
                <a:cs typeface="Agrandir Bold"/>
                <a:sym typeface="Agrandir Bold"/>
              </a:rPr>
              <a:t> e-catalog), </a:t>
            </a:r>
            <a:r>
              <a:rPr lang="en-US" sz="2199" b="1" dirty="0" err="1">
                <a:solidFill>
                  <a:srgbClr val="000000"/>
                </a:solidFill>
                <a:latin typeface="Agrandir Bold"/>
                <a:ea typeface="Agrandir Bold"/>
                <a:cs typeface="Agrandir Bold"/>
                <a:sym typeface="Agrandir Bold"/>
              </a:rPr>
              <a:t>karena</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disukai</a:t>
            </a:r>
            <a:r>
              <a:rPr lang="en-US" sz="2199" b="1" dirty="0">
                <a:solidFill>
                  <a:srgbClr val="000000"/>
                </a:solidFill>
                <a:latin typeface="Agrandir Bold"/>
                <a:ea typeface="Agrandir Bold"/>
                <a:cs typeface="Agrandir Bold"/>
                <a:sym typeface="Agrandir Bold"/>
              </a:rPr>
              <a:t> oleh </a:t>
            </a:r>
            <a:r>
              <a:rPr lang="en-US" sz="2199" b="1" dirty="0" err="1">
                <a:solidFill>
                  <a:srgbClr val="000000"/>
                </a:solidFill>
                <a:latin typeface="Agrandir Bold"/>
                <a:ea typeface="Agrandir Bold"/>
                <a:cs typeface="Agrandir Bold"/>
                <a:sym typeface="Agrandir Bold"/>
              </a:rPr>
              <a:t>segmen</a:t>
            </a:r>
            <a:r>
              <a:rPr lang="en-US" sz="2199" b="1" dirty="0">
                <a:solidFill>
                  <a:srgbClr val="000000"/>
                </a:solidFill>
                <a:latin typeface="Agrandir Bold"/>
                <a:ea typeface="Agrandir Bold"/>
                <a:cs typeface="Agrandir Bold"/>
                <a:sym typeface="Agrandir Bold"/>
              </a:rPr>
              <a:t> </a:t>
            </a:r>
            <a:r>
              <a:rPr lang="en-US" sz="2199" b="1" dirty="0" err="1">
                <a:solidFill>
                  <a:srgbClr val="000000"/>
                </a:solidFill>
                <a:latin typeface="Agrandir Bold"/>
                <a:ea typeface="Agrandir Bold"/>
                <a:cs typeface="Agrandir Bold"/>
                <a:sym typeface="Agrandir Bold"/>
              </a:rPr>
              <a:t>potensial</a:t>
            </a:r>
            <a:r>
              <a:rPr lang="en-US" sz="2199" b="1" dirty="0">
                <a:solidFill>
                  <a:srgbClr val="000000"/>
                </a:solidFill>
                <a:latin typeface="Agrandir Bold"/>
                <a:ea typeface="Agrandir Bold"/>
                <a:cs typeface="Agrandir Bold"/>
                <a:sym typeface="Agrandir Bold"/>
              </a:rPr>
              <a:t>.</a:t>
            </a:r>
          </a:p>
          <a:p>
            <a:pPr algn="l">
              <a:lnSpc>
                <a:spcPts val="3079"/>
              </a:lnSpc>
              <a:spcBef>
                <a:spcPct val="0"/>
              </a:spcBef>
            </a:pPr>
            <a:endParaRPr lang="en-US" sz="2199" b="1" dirty="0">
              <a:solidFill>
                <a:srgbClr val="000000"/>
              </a:solidFill>
              <a:latin typeface="Agrandir Bold"/>
              <a:ea typeface="Agrandir Bold"/>
              <a:cs typeface="Agrandir Bold"/>
              <a:sym typeface="Agrandir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0" y="2100422"/>
            <a:ext cx="9641581" cy="8186578"/>
          </a:xfrm>
          <a:custGeom>
            <a:avLst/>
            <a:gdLst/>
            <a:ahLst/>
            <a:cxnLst/>
            <a:rect l="l" t="t" r="r" b="b"/>
            <a:pathLst>
              <a:path w="9641581" h="8186578">
                <a:moveTo>
                  <a:pt x="0" y="0"/>
                </a:moveTo>
                <a:lnTo>
                  <a:pt x="9641581" y="0"/>
                </a:lnTo>
                <a:lnTo>
                  <a:pt x="9641581" y="8186578"/>
                </a:lnTo>
                <a:lnTo>
                  <a:pt x="0" y="81865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1755" y="1860663"/>
            <a:ext cx="12775932" cy="7921078"/>
          </a:xfrm>
          <a:custGeom>
            <a:avLst/>
            <a:gdLst/>
            <a:ahLst/>
            <a:cxnLst/>
            <a:rect l="l" t="t" r="r" b="b"/>
            <a:pathLst>
              <a:path w="12775932" h="7921078">
                <a:moveTo>
                  <a:pt x="0" y="0"/>
                </a:moveTo>
                <a:lnTo>
                  <a:pt x="12775931" y="0"/>
                </a:lnTo>
                <a:lnTo>
                  <a:pt x="12775931" y="7921078"/>
                </a:lnTo>
                <a:lnTo>
                  <a:pt x="0" y="79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10389" y="4545194"/>
            <a:ext cx="5309971" cy="2988901"/>
          </a:xfrm>
          <a:prstGeom prst="rect">
            <a:avLst/>
          </a:prstGeom>
        </p:spPr>
        <p:txBody>
          <a:bodyPr lIns="0" tIns="0" rIns="0" bIns="0" rtlCol="0" anchor="t">
            <a:spAutoFit/>
          </a:bodyPr>
          <a:lstStyle/>
          <a:p>
            <a:pPr algn="ctr">
              <a:lnSpc>
                <a:spcPts val="10016"/>
              </a:lnSpc>
            </a:pPr>
            <a:r>
              <a:rPr lang="en-US" sz="11646" b="1">
                <a:solidFill>
                  <a:srgbClr val="000000"/>
                </a:solidFill>
                <a:latin typeface="Agrandir Bold"/>
                <a:ea typeface="Agrandir Bold"/>
                <a:cs typeface="Agrandir Bold"/>
                <a:sym typeface="Agrandir Bold"/>
              </a:rPr>
              <a:t>Thank You!</a:t>
            </a:r>
          </a:p>
        </p:txBody>
      </p:sp>
      <p:sp>
        <p:nvSpPr>
          <p:cNvPr id="7" name="Freeform 7"/>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045660" y="-1707002"/>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2345709" y="4429328"/>
            <a:ext cx="5538889" cy="714172"/>
            <a:chOff x="0" y="0"/>
            <a:chExt cx="1458802" cy="188095"/>
          </a:xfrm>
        </p:grpSpPr>
        <p:sp>
          <p:nvSpPr>
            <p:cNvPr id="7" name="Freeform 7"/>
            <p:cNvSpPr/>
            <p:nvPr/>
          </p:nvSpPr>
          <p:spPr>
            <a:xfrm>
              <a:off x="0" y="0"/>
              <a:ext cx="1458802" cy="188095"/>
            </a:xfrm>
            <a:custGeom>
              <a:avLst/>
              <a:gdLst/>
              <a:ahLst/>
              <a:cxnLst/>
              <a:rect l="l" t="t" r="r" b="b"/>
              <a:pathLst>
                <a:path w="1458802" h="188095">
                  <a:moveTo>
                    <a:pt x="71285" y="0"/>
                  </a:moveTo>
                  <a:lnTo>
                    <a:pt x="1387517" y="0"/>
                  </a:lnTo>
                  <a:cubicBezTo>
                    <a:pt x="1406423" y="0"/>
                    <a:pt x="1424555" y="7510"/>
                    <a:pt x="1437923" y="20879"/>
                  </a:cubicBezTo>
                  <a:cubicBezTo>
                    <a:pt x="1451292" y="34247"/>
                    <a:pt x="1458802" y="52379"/>
                    <a:pt x="1458802" y="71285"/>
                  </a:cubicBezTo>
                  <a:lnTo>
                    <a:pt x="1458802" y="116810"/>
                  </a:lnTo>
                  <a:cubicBezTo>
                    <a:pt x="1458802" y="156179"/>
                    <a:pt x="1426887" y="188095"/>
                    <a:pt x="1387517" y="188095"/>
                  </a:cubicBezTo>
                  <a:lnTo>
                    <a:pt x="71285" y="188095"/>
                  </a:lnTo>
                  <a:cubicBezTo>
                    <a:pt x="52379" y="188095"/>
                    <a:pt x="34247" y="180584"/>
                    <a:pt x="20879" y="167216"/>
                  </a:cubicBezTo>
                  <a:cubicBezTo>
                    <a:pt x="7510" y="153847"/>
                    <a:pt x="0" y="135716"/>
                    <a:pt x="0" y="116810"/>
                  </a:cubicBezTo>
                  <a:lnTo>
                    <a:pt x="0" y="71285"/>
                  </a:lnTo>
                  <a:cubicBezTo>
                    <a:pt x="0" y="52379"/>
                    <a:pt x="7510" y="34247"/>
                    <a:pt x="20879" y="20879"/>
                  </a:cubicBezTo>
                  <a:cubicBezTo>
                    <a:pt x="34247" y="7510"/>
                    <a:pt x="52379" y="0"/>
                    <a:pt x="71285" y="0"/>
                  </a:cubicBezTo>
                  <a:close/>
                </a:path>
              </a:pathLst>
            </a:custGeom>
            <a:solidFill>
              <a:srgbClr val="000000">
                <a:alpha val="0"/>
              </a:srgbClr>
            </a:solidFill>
            <a:ln w="47625" cap="rnd">
              <a:solidFill>
                <a:srgbClr val="4B4877"/>
              </a:solidFill>
              <a:prstDash val="solid"/>
              <a:round/>
            </a:ln>
          </p:spPr>
        </p:sp>
        <p:sp>
          <p:nvSpPr>
            <p:cNvPr id="8" name="TextBox 8"/>
            <p:cNvSpPr txBox="1"/>
            <p:nvPr/>
          </p:nvSpPr>
          <p:spPr>
            <a:xfrm>
              <a:off x="0" y="-85725"/>
              <a:ext cx="1458802" cy="273820"/>
            </a:xfrm>
            <a:prstGeom prst="rect">
              <a:avLst/>
            </a:prstGeom>
          </p:spPr>
          <p:txBody>
            <a:bodyPr lIns="50800" tIns="50800" rIns="50800" bIns="50800" rtlCol="0" anchor="ctr"/>
            <a:lstStyle/>
            <a:p>
              <a:pPr algn="ctr">
                <a:lnSpc>
                  <a:spcPts val="2518"/>
                </a:lnSpc>
              </a:pPr>
              <a:endParaRPr/>
            </a:p>
          </p:txBody>
        </p:sp>
      </p:grpSp>
      <p:sp>
        <p:nvSpPr>
          <p:cNvPr id="9" name="Freeform 9"/>
          <p:cNvSpPr/>
          <p:nvPr/>
        </p:nvSpPr>
        <p:spPr>
          <a:xfrm>
            <a:off x="7154570" y="4602528"/>
            <a:ext cx="374970" cy="374970"/>
          </a:xfrm>
          <a:custGeom>
            <a:avLst/>
            <a:gdLst/>
            <a:ahLst/>
            <a:cxnLst/>
            <a:rect l="l" t="t" r="r" b="b"/>
            <a:pathLst>
              <a:path w="374970" h="374970">
                <a:moveTo>
                  <a:pt x="0" y="0"/>
                </a:moveTo>
                <a:lnTo>
                  <a:pt x="374970" y="0"/>
                </a:lnTo>
                <a:lnTo>
                  <a:pt x="374970" y="374970"/>
                </a:lnTo>
                <a:lnTo>
                  <a:pt x="0" y="3749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2345709" y="6683403"/>
            <a:ext cx="5538889" cy="714172"/>
            <a:chOff x="0" y="0"/>
            <a:chExt cx="1458802" cy="188095"/>
          </a:xfrm>
        </p:grpSpPr>
        <p:sp>
          <p:nvSpPr>
            <p:cNvPr id="11" name="Freeform 11"/>
            <p:cNvSpPr/>
            <p:nvPr/>
          </p:nvSpPr>
          <p:spPr>
            <a:xfrm>
              <a:off x="0" y="0"/>
              <a:ext cx="1458802" cy="188095"/>
            </a:xfrm>
            <a:custGeom>
              <a:avLst/>
              <a:gdLst/>
              <a:ahLst/>
              <a:cxnLst/>
              <a:rect l="l" t="t" r="r" b="b"/>
              <a:pathLst>
                <a:path w="1458802" h="188095">
                  <a:moveTo>
                    <a:pt x="71285" y="0"/>
                  </a:moveTo>
                  <a:lnTo>
                    <a:pt x="1387517" y="0"/>
                  </a:lnTo>
                  <a:cubicBezTo>
                    <a:pt x="1406423" y="0"/>
                    <a:pt x="1424555" y="7510"/>
                    <a:pt x="1437923" y="20879"/>
                  </a:cubicBezTo>
                  <a:cubicBezTo>
                    <a:pt x="1451292" y="34247"/>
                    <a:pt x="1458802" y="52379"/>
                    <a:pt x="1458802" y="71285"/>
                  </a:cubicBezTo>
                  <a:lnTo>
                    <a:pt x="1458802" y="116810"/>
                  </a:lnTo>
                  <a:cubicBezTo>
                    <a:pt x="1458802" y="156179"/>
                    <a:pt x="1426887" y="188095"/>
                    <a:pt x="1387517" y="188095"/>
                  </a:cubicBezTo>
                  <a:lnTo>
                    <a:pt x="71285" y="188095"/>
                  </a:lnTo>
                  <a:cubicBezTo>
                    <a:pt x="52379" y="188095"/>
                    <a:pt x="34247" y="180584"/>
                    <a:pt x="20879" y="167216"/>
                  </a:cubicBezTo>
                  <a:cubicBezTo>
                    <a:pt x="7510" y="153847"/>
                    <a:pt x="0" y="135716"/>
                    <a:pt x="0" y="116810"/>
                  </a:cubicBezTo>
                  <a:lnTo>
                    <a:pt x="0" y="71285"/>
                  </a:lnTo>
                  <a:cubicBezTo>
                    <a:pt x="0" y="52379"/>
                    <a:pt x="7510" y="34247"/>
                    <a:pt x="20879" y="20879"/>
                  </a:cubicBezTo>
                  <a:cubicBezTo>
                    <a:pt x="34247" y="7510"/>
                    <a:pt x="52379" y="0"/>
                    <a:pt x="71285" y="0"/>
                  </a:cubicBezTo>
                  <a:close/>
                </a:path>
              </a:pathLst>
            </a:custGeom>
            <a:solidFill>
              <a:srgbClr val="000000">
                <a:alpha val="0"/>
              </a:srgbClr>
            </a:solidFill>
            <a:ln w="47625" cap="rnd">
              <a:solidFill>
                <a:srgbClr val="4B4877"/>
              </a:solidFill>
              <a:prstDash val="solid"/>
              <a:round/>
            </a:ln>
          </p:spPr>
        </p:sp>
        <p:sp>
          <p:nvSpPr>
            <p:cNvPr id="12" name="TextBox 12"/>
            <p:cNvSpPr txBox="1"/>
            <p:nvPr/>
          </p:nvSpPr>
          <p:spPr>
            <a:xfrm>
              <a:off x="0" y="-85725"/>
              <a:ext cx="1458802" cy="273820"/>
            </a:xfrm>
            <a:prstGeom prst="rect">
              <a:avLst/>
            </a:prstGeom>
          </p:spPr>
          <p:txBody>
            <a:bodyPr lIns="50800" tIns="50800" rIns="50800" bIns="50800" rtlCol="0" anchor="ctr"/>
            <a:lstStyle/>
            <a:p>
              <a:pPr algn="ctr">
                <a:lnSpc>
                  <a:spcPts val="2518"/>
                </a:lnSpc>
              </a:pPr>
              <a:endParaRPr/>
            </a:p>
          </p:txBody>
        </p:sp>
      </p:grpSp>
      <p:sp>
        <p:nvSpPr>
          <p:cNvPr id="13" name="Freeform 13"/>
          <p:cNvSpPr/>
          <p:nvPr/>
        </p:nvSpPr>
        <p:spPr>
          <a:xfrm>
            <a:off x="7154570" y="6856603"/>
            <a:ext cx="374970" cy="374970"/>
          </a:xfrm>
          <a:custGeom>
            <a:avLst/>
            <a:gdLst/>
            <a:ahLst/>
            <a:cxnLst/>
            <a:rect l="l" t="t" r="r" b="b"/>
            <a:pathLst>
              <a:path w="374970" h="374970">
                <a:moveTo>
                  <a:pt x="0" y="0"/>
                </a:moveTo>
                <a:lnTo>
                  <a:pt x="374970" y="0"/>
                </a:lnTo>
                <a:lnTo>
                  <a:pt x="374970" y="374970"/>
                </a:lnTo>
                <a:lnTo>
                  <a:pt x="0" y="3749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10339492" y="4429328"/>
            <a:ext cx="5538889" cy="714172"/>
            <a:chOff x="0" y="0"/>
            <a:chExt cx="1458802" cy="188095"/>
          </a:xfrm>
        </p:grpSpPr>
        <p:sp>
          <p:nvSpPr>
            <p:cNvPr id="15" name="Freeform 15"/>
            <p:cNvSpPr/>
            <p:nvPr/>
          </p:nvSpPr>
          <p:spPr>
            <a:xfrm>
              <a:off x="0" y="0"/>
              <a:ext cx="1458802" cy="188095"/>
            </a:xfrm>
            <a:custGeom>
              <a:avLst/>
              <a:gdLst/>
              <a:ahLst/>
              <a:cxnLst/>
              <a:rect l="l" t="t" r="r" b="b"/>
              <a:pathLst>
                <a:path w="1458802" h="188095">
                  <a:moveTo>
                    <a:pt x="71285" y="0"/>
                  </a:moveTo>
                  <a:lnTo>
                    <a:pt x="1387517" y="0"/>
                  </a:lnTo>
                  <a:cubicBezTo>
                    <a:pt x="1406423" y="0"/>
                    <a:pt x="1424555" y="7510"/>
                    <a:pt x="1437923" y="20879"/>
                  </a:cubicBezTo>
                  <a:cubicBezTo>
                    <a:pt x="1451292" y="34247"/>
                    <a:pt x="1458802" y="52379"/>
                    <a:pt x="1458802" y="71285"/>
                  </a:cubicBezTo>
                  <a:lnTo>
                    <a:pt x="1458802" y="116810"/>
                  </a:lnTo>
                  <a:cubicBezTo>
                    <a:pt x="1458802" y="156179"/>
                    <a:pt x="1426887" y="188095"/>
                    <a:pt x="1387517" y="188095"/>
                  </a:cubicBezTo>
                  <a:lnTo>
                    <a:pt x="71285" y="188095"/>
                  </a:lnTo>
                  <a:cubicBezTo>
                    <a:pt x="52379" y="188095"/>
                    <a:pt x="34247" y="180584"/>
                    <a:pt x="20879" y="167216"/>
                  </a:cubicBezTo>
                  <a:cubicBezTo>
                    <a:pt x="7510" y="153847"/>
                    <a:pt x="0" y="135716"/>
                    <a:pt x="0" y="116810"/>
                  </a:cubicBezTo>
                  <a:lnTo>
                    <a:pt x="0" y="71285"/>
                  </a:lnTo>
                  <a:cubicBezTo>
                    <a:pt x="0" y="52379"/>
                    <a:pt x="7510" y="34247"/>
                    <a:pt x="20879" y="20879"/>
                  </a:cubicBezTo>
                  <a:cubicBezTo>
                    <a:pt x="34247" y="7510"/>
                    <a:pt x="52379" y="0"/>
                    <a:pt x="71285" y="0"/>
                  </a:cubicBezTo>
                  <a:close/>
                </a:path>
              </a:pathLst>
            </a:custGeom>
            <a:solidFill>
              <a:srgbClr val="000000">
                <a:alpha val="0"/>
              </a:srgbClr>
            </a:solidFill>
            <a:ln w="47625" cap="rnd">
              <a:solidFill>
                <a:srgbClr val="4B4877"/>
              </a:solidFill>
              <a:prstDash val="solid"/>
              <a:round/>
            </a:ln>
          </p:spPr>
        </p:sp>
        <p:sp>
          <p:nvSpPr>
            <p:cNvPr id="16" name="TextBox 16"/>
            <p:cNvSpPr txBox="1"/>
            <p:nvPr/>
          </p:nvSpPr>
          <p:spPr>
            <a:xfrm>
              <a:off x="0" y="-85725"/>
              <a:ext cx="1458802" cy="273820"/>
            </a:xfrm>
            <a:prstGeom prst="rect">
              <a:avLst/>
            </a:prstGeom>
          </p:spPr>
          <p:txBody>
            <a:bodyPr lIns="50800" tIns="50800" rIns="50800" bIns="50800" rtlCol="0" anchor="ctr"/>
            <a:lstStyle/>
            <a:p>
              <a:pPr algn="ctr">
                <a:lnSpc>
                  <a:spcPts val="2518"/>
                </a:lnSpc>
              </a:pPr>
              <a:endParaRPr/>
            </a:p>
          </p:txBody>
        </p:sp>
      </p:grpSp>
      <p:sp>
        <p:nvSpPr>
          <p:cNvPr id="17" name="Freeform 17"/>
          <p:cNvSpPr/>
          <p:nvPr/>
        </p:nvSpPr>
        <p:spPr>
          <a:xfrm>
            <a:off x="15148353" y="4602528"/>
            <a:ext cx="374970" cy="374970"/>
          </a:xfrm>
          <a:custGeom>
            <a:avLst/>
            <a:gdLst/>
            <a:ahLst/>
            <a:cxnLst/>
            <a:rect l="l" t="t" r="r" b="b"/>
            <a:pathLst>
              <a:path w="374970" h="374970">
                <a:moveTo>
                  <a:pt x="0" y="0"/>
                </a:moveTo>
                <a:lnTo>
                  <a:pt x="374970" y="0"/>
                </a:lnTo>
                <a:lnTo>
                  <a:pt x="374970" y="374970"/>
                </a:lnTo>
                <a:lnTo>
                  <a:pt x="0" y="3749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8" name="Group 18"/>
          <p:cNvGrpSpPr/>
          <p:nvPr/>
        </p:nvGrpSpPr>
        <p:grpSpPr>
          <a:xfrm>
            <a:off x="10339492" y="6683403"/>
            <a:ext cx="5538889" cy="714172"/>
            <a:chOff x="0" y="0"/>
            <a:chExt cx="1458802" cy="188095"/>
          </a:xfrm>
        </p:grpSpPr>
        <p:sp>
          <p:nvSpPr>
            <p:cNvPr id="19" name="Freeform 19"/>
            <p:cNvSpPr/>
            <p:nvPr/>
          </p:nvSpPr>
          <p:spPr>
            <a:xfrm>
              <a:off x="0" y="0"/>
              <a:ext cx="1458802" cy="188095"/>
            </a:xfrm>
            <a:custGeom>
              <a:avLst/>
              <a:gdLst/>
              <a:ahLst/>
              <a:cxnLst/>
              <a:rect l="l" t="t" r="r" b="b"/>
              <a:pathLst>
                <a:path w="1458802" h="188095">
                  <a:moveTo>
                    <a:pt x="71285" y="0"/>
                  </a:moveTo>
                  <a:lnTo>
                    <a:pt x="1387517" y="0"/>
                  </a:lnTo>
                  <a:cubicBezTo>
                    <a:pt x="1406423" y="0"/>
                    <a:pt x="1424555" y="7510"/>
                    <a:pt x="1437923" y="20879"/>
                  </a:cubicBezTo>
                  <a:cubicBezTo>
                    <a:pt x="1451292" y="34247"/>
                    <a:pt x="1458802" y="52379"/>
                    <a:pt x="1458802" y="71285"/>
                  </a:cubicBezTo>
                  <a:lnTo>
                    <a:pt x="1458802" y="116810"/>
                  </a:lnTo>
                  <a:cubicBezTo>
                    <a:pt x="1458802" y="156179"/>
                    <a:pt x="1426887" y="188095"/>
                    <a:pt x="1387517" y="188095"/>
                  </a:cubicBezTo>
                  <a:lnTo>
                    <a:pt x="71285" y="188095"/>
                  </a:lnTo>
                  <a:cubicBezTo>
                    <a:pt x="52379" y="188095"/>
                    <a:pt x="34247" y="180584"/>
                    <a:pt x="20879" y="167216"/>
                  </a:cubicBezTo>
                  <a:cubicBezTo>
                    <a:pt x="7510" y="153847"/>
                    <a:pt x="0" y="135716"/>
                    <a:pt x="0" y="116810"/>
                  </a:cubicBezTo>
                  <a:lnTo>
                    <a:pt x="0" y="71285"/>
                  </a:lnTo>
                  <a:cubicBezTo>
                    <a:pt x="0" y="52379"/>
                    <a:pt x="7510" y="34247"/>
                    <a:pt x="20879" y="20879"/>
                  </a:cubicBezTo>
                  <a:cubicBezTo>
                    <a:pt x="34247" y="7510"/>
                    <a:pt x="52379" y="0"/>
                    <a:pt x="71285" y="0"/>
                  </a:cubicBezTo>
                  <a:close/>
                </a:path>
              </a:pathLst>
            </a:custGeom>
            <a:solidFill>
              <a:srgbClr val="000000">
                <a:alpha val="0"/>
              </a:srgbClr>
            </a:solidFill>
            <a:ln w="47625" cap="rnd">
              <a:solidFill>
                <a:srgbClr val="4B4877"/>
              </a:solidFill>
              <a:prstDash val="solid"/>
              <a:round/>
            </a:ln>
          </p:spPr>
        </p:sp>
        <p:sp>
          <p:nvSpPr>
            <p:cNvPr id="20" name="TextBox 20"/>
            <p:cNvSpPr txBox="1"/>
            <p:nvPr/>
          </p:nvSpPr>
          <p:spPr>
            <a:xfrm>
              <a:off x="0" y="-85725"/>
              <a:ext cx="1458802" cy="273820"/>
            </a:xfrm>
            <a:prstGeom prst="rect">
              <a:avLst/>
            </a:prstGeom>
          </p:spPr>
          <p:txBody>
            <a:bodyPr lIns="50800" tIns="50800" rIns="50800" bIns="50800" rtlCol="0" anchor="ctr"/>
            <a:lstStyle/>
            <a:p>
              <a:pPr algn="ctr">
                <a:lnSpc>
                  <a:spcPts val="2518"/>
                </a:lnSpc>
              </a:pPr>
              <a:endParaRPr/>
            </a:p>
          </p:txBody>
        </p:sp>
      </p:grpSp>
      <p:sp>
        <p:nvSpPr>
          <p:cNvPr id="21" name="Freeform 21"/>
          <p:cNvSpPr/>
          <p:nvPr/>
        </p:nvSpPr>
        <p:spPr>
          <a:xfrm>
            <a:off x="15148353" y="6856603"/>
            <a:ext cx="374970" cy="374970"/>
          </a:xfrm>
          <a:custGeom>
            <a:avLst/>
            <a:gdLst/>
            <a:ahLst/>
            <a:cxnLst/>
            <a:rect l="l" t="t" r="r" b="b"/>
            <a:pathLst>
              <a:path w="374970" h="374970">
                <a:moveTo>
                  <a:pt x="0" y="0"/>
                </a:moveTo>
                <a:lnTo>
                  <a:pt x="374970" y="0"/>
                </a:lnTo>
                <a:lnTo>
                  <a:pt x="374970" y="374970"/>
                </a:lnTo>
                <a:lnTo>
                  <a:pt x="0" y="3749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175684" y="7276870"/>
            <a:ext cx="5426523" cy="4232688"/>
          </a:xfrm>
          <a:custGeom>
            <a:avLst/>
            <a:gdLst/>
            <a:ahLst/>
            <a:cxnLst/>
            <a:rect l="l" t="t" r="r" b="b"/>
            <a:pathLst>
              <a:path w="5426523" h="4232688">
                <a:moveTo>
                  <a:pt x="0" y="0"/>
                </a:moveTo>
                <a:lnTo>
                  <a:pt x="5426524" y="0"/>
                </a:lnTo>
                <a:lnTo>
                  <a:pt x="5426524" y="4232689"/>
                </a:lnTo>
                <a:lnTo>
                  <a:pt x="0" y="42326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2440959" y="2965568"/>
            <a:ext cx="9644778"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Daftar Isi</a:t>
            </a:r>
          </a:p>
        </p:txBody>
      </p:sp>
      <p:sp>
        <p:nvSpPr>
          <p:cNvPr id="24" name="TextBox 24"/>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25" name="TextBox 25"/>
          <p:cNvSpPr txBox="1"/>
          <p:nvPr/>
        </p:nvSpPr>
        <p:spPr>
          <a:xfrm>
            <a:off x="2885397" y="4526328"/>
            <a:ext cx="4125069" cy="496494"/>
          </a:xfrm>
          <a:prstGeom prst="rect">
            <a:avLst/>
          </a:prstGeom>
        </p:spPr>
        <p:txBody>
          <a:bodyPr lIns="0" tIns="0" rIns="0" bIns="0" rtlCol="0" anchor="t">
            <a:spAutoFit/>
          </a:bodyPr>
          <a:lstStyle/>
          <a:p>
            <a:pPr algn="l">
              <a:lnSpc>
                <a:spcPts val="3582"/>
              </a:lnSpc>
              <a:spcBef>
                <a:spcPct val="0"/>
              </a:spcBef>
            </a:pPr>
            <a:r>
              <a:rPr lang="en-US" sz="2558" b="1">
                <a:solidFill>
                  <a:srgbClr val="4B4877"/>
                </a:solidFill>
                <a:latin typeface="Agrandir Bold"/>
                <a:ea typeface="Agrandir Bold"/>
                <a:cs typeface="Agrandir Bold"/>
                <a:sym typeface="Agrandir Bold"/>
              </a:rPr>
              <a:t>Pendahuluan</a:t>
            </a:r>
          </a:p>
        </p:txBody>
      </p:sp>
      <p:sp>
        <p:nvSpPr>
          <p:cNvPr id="26" name="TextBox 26"/>
          <p:cNvSpPr txBox="1"/>
          <p:nvPr/>
        </p:nvSpPr>
        <p:spPr>
          <a:xfrm>
            <a:off x="2345709" y="5208897"/>
            <a:ext cx="6542362" cy="1365456"/>
          </a:xfrm>
          <a:prstGeom prst="rect">
            <a:avLst/>
          </a:prstGeom>
        </p:spPr>
        <p:txBody>
          <a:bodyPr lIns="0" tIns="0" rIns="0" bIns="0" rtlCol="0" anchor="t">
            <a:spAutoFit/>
          </a:bodyPr>
          <a:lstStyle/>
          <a:p>
            <a:pPr algn="l">
              <a:lnSpc>
                <a:spcPts val="3488"/>
              </a:lnSpc>
              <a:spcBef>
                <a:spcPct val="0"/>
              </a:spcBef>
            </a:pPr>
            <a:r>
              <a:rPr lang="en-US" sz="2491">
                <a:solidFill>
                  <a:srgbClr val="4B4877"/>
                </a:solidFill>
                <a:latin typeface="Agrandir"/>
                <a:ea typeface="Agrandir"/>
                <a:cs typeface="Agrandir"/>
                <a:sym typeface="Agrandir"/>
              </a:rPr>
              <a:t>Latar Belakang, Rumusan Masalah, Pihak yang Berkepentingan, Target yang ingin dicapai, Data Overview, dan Data Cleaning</a:t>
            </a:r>
          </a:p>
        </p:txBody>
      </p:sp>
      <p:sp>
        <p:nvSpPr>
          <p:cNvPr id="27" name="TextBox 27"/>
          <p:cNvSpPr txBox="1"/>
          <p:nvPr/>
        </p:nvSpPr>
        <p:spPr>
          <a:xfrm>
            <a:off x="2885397" y="6780403"/>
            <a:ext cx="4125069" cy="496494"/>
          </a:xfrm>
          <a:prstGeom prst="rect">
            <a:avLst/>
          </a:prstGeom>
        </p:spPr>
        <p:txBody>
          <a:bodyPr lIns="0" tIns="0" rIns="0" bIns="0" rtlCol="0" anchor="t">
            <a:spAutoFit/>
          </a:bodyPr>
          <a:lstStyle/>
          <a:p>
            <a:pPr algn="l">
              <a:lnSpc>
                <a:spcPts val="3582"/>
              </a:lnSpc>
              <a:spcBef>
                <a:spcPct val="0"/>
              </a:spcBef>
            </a:pPr>
            <a:r>
              <a:rPr lang="en-US" sz="2558" b="1">
                <a:solidFill>
                  <a:srgbClr val="4B4877"/>
                </a:solidFill>
                <a:latin typeface="Agrandir Bold"/>
                <a:ea typeface="Agrandir Bold"/>
                <a:cs typeface="Agrandir Bold"/>
                <a:sym typeface="Agrandir Bold"/>
              </a:rPr>
              <a:t>Diskusi</a:t>
            </a:r>
          </a:p>
        </p:txBody>
      </p:sp>
      <p:sp>
        <p:nvSpPr>
          <p:cNvPr id="28" name="TextBox 28"/>
          <p:cNvSpPr txBox="1"/>
          <p:nvPr/>
        </p:nvSpPr>
        <p:spPr>
          <a:xfrm>
            <a:off x="2345709" y="7535418"/>
            <a:ext cx="6245896" cy="1483995"/>
          </a:xfrm>
          <a:prstGeom prst="rect">
            <a:avLst/>
          </a:prstGeom>
        </p:spPr>
        <p:txBody>
          <a:bodyPr lIns="0" tIns="0" rIns="0" bIns="0" rtlCol="0" anchor="t">
            <a:spAutoFit/>
          </a:bodyPr>
          <a:lstStyle/>
          <a:p>
            <a:pPr algn="l">
              <a:lnSpc>
                <a:spcPts val="3779"/>
              </a:lnSpc>
              <a:spcBef>
                <a:spcPct val="0"/>
              </a:spcBef>
            </a:pPr>
            <a:r>
              <a:rPr lang="en-US" sz="2700">
                <a:solidFill>
                  <a:srgbClr val="4B4877"/>
                </a:solidFill>
                <a:latin typeface="Agrandir"/>
                <a:ea typeface="Agrandir"/>
                <a:cs typeface="Agrandir"/>
                <a:sym typeface="Agrandir"/>
              </a:rPr>
              <a:t>Segmentasi Pelanggan, Produk, Kampanye, dan Analisis Saluran Distribusi.</a:t>
            </a:r>
          </a:p>
        </p:txBody>
      </p:sp>
      <p:sp>
        <p:nvSpPr>
          <p:cNvPr id="29" name="TextBox 29"/>
          <p:cNvSpPr txBox="1"/>
          <p:nvPr/>
        </p:nvSpPr>
        <p:spPr>
          <a:xfrm>
            <a:off x="10879180" y="4526328"/>
            <a:ext cx="4125069" cy="496494"/>
          </a:xfrm>
          <a:prstGeom prst="rect">
            <a:avLst/>
          </a:prstGeom>
        </p:spPr>
        <p:txBody>
          <a:bodyPr lIns="0" tIns="0" rIns="0" bIns="0" rtlCol="0" anchor="t">
            <a:spAutoFit/>
          </a:bodyPr>
          <a:lstStyle/>
          <a:p>
            <a:pPr algn="l">
              <a:lnSpc>
                <a:spcPts val="3582"/>
              </a:lnSpc>
              <a:spcBef>
                <a:spcPct val="0"/>
              </a:spcBef>
            </a:pPr>
            <a:r>
              <a:rPr lang="en-US" sz="2558" b="1">
                <a:solidFill>
                  <a:srgbClr val="4B4877"/>
                </a:solidFill>
                <a:latin typeface="Agrandir Bold"/>
                <a:ea typeface="Agrandir Bold"/>
                <a:cs typeface="Agrandir Bold"/>
                <a:sym typeface="Agrandir Bold"/>
              </a:rPr>
              <a:t>Kesimpulan</a:t>
            </a:r>
          </a:p>
        </p:txBody>
      </p:sp>
      <p:sp>
        <p:nvSpPr>
          <p:cNvPr id="30" name="TextBox 30"/>
          <p:cNvSpPr txBox="1"/>
          <p:nvPr/>
        </p:nvSpPr>
        <p:spPr>
          <a:xfrm>
            <a:off x="10339492" y="5109541"/>
            <a:ext cx="6245896" cy="1483995"/>
          </a:xfrm>
          <a:prstGeom prst="rect">
            <a:avLst/>
          </a:prstGeom>
        </p:spPr>
        <p:txBody>
          <a:bodyPr lIns="0" tIns="0" rIns="0" bIns="0" rtlCol="0" anchor="t">
            <a:spAutoFit/>
          </a:bodyPr>
          <a:lstStyle/>
          <a:p>
            <a:pPr algn="l">
              <a:lnSpc>
                <a:spcPts val="3779"/>
              </a:lnSpc>
              <a:spcBef>
                <a:spcPct val="0"/>
              </a:spcBef>
            </a:pPr>
            <a:r>
              <a:rPr lang="en-US" sz="2700">
                <a:solidFill>
                  <a:srgbClr val="4B4877"/>
                </a:solidFill>
                <a:latin typeface="Agrandir"/>
                <a:ea typeface="Agrandir"/>
                <a:cs typeface="Agrandir"/>
                <a:sym typeface="Agrandir"/>
              </a:rPr>
              <a:t>Hasil analisis segmentasi pelanggan, produk, kampanye, dan saluran distribusi</a:t>
            </a:r>
          </a:p>
        </p:txBody>
      </p:sp>
      <p:sp>
        <p:nvSpPr>
          <p:cNvPr id="31" name="TextBox 31"/>
          <p:cNvSpPr txBox="1"/>
          <p:nvPr/>
        </p:nvSpPr>
        <p:spPr>
          <a:xfrm>
            <a:off x="10879180" y="6780403"/>
            <a:ext cx="4125069" cy="496494"/>
          </a:xfrm>
          <a:prstGeom prst="rect">
            <a:avLst/>
          </a:prstGeom>
        </p:spPr>
        <p:txBody>
          <a:bodyPr lIns="0" tIns="0" rIns="0" bIns="0" rtlCol="0" anchor="t">
            <a:spAutoFit/>
          </a:bodyPr>
          <a:lstStyle/>
          <a:p>
            <a:pPr algn="l">
              <a:lnSpc>
                <a:spcPts val="3582"/>
              </a:lnSpc>
              <a:spcBef>
                <a:spcPct val="0"/>
              </a:spcBef>
            </a:pPr>
            <a:r>
              <a:rPr lang="en-US" sz="2558" b="1">
                <a:solidFill>
                  <a:srgbClr val="4B4877"/>
                </a:solidFill>
                <a:latin typeface="Agrandir Bold"/>
                <a:ea typeface="Agrandir Bold"/>
                <a:cs typeface="Agrandir Bold"/>
                <a:sym typeface="Agrandir Bold"/>
              </a:rPr>
              <a:t>Rekomendasi</a:t>
            </a:r>
          </a:p>
        </p:txBody>
      </p:sp>
      <p:sp>
        <p:nvSpPr>
          <p:cNvPr id="32" name="TextBox 32"/>
          <p:cNvSpPr txBox="1"/>
          <p:nvPr/>
        </p:nvSpPr>
        <p:spPr>
          <a:xfrm>
            <a:off x="10339492" y="7432969"/>
            <a:ext cx="6245896" cy="1960245"/>
          </a:xfrm>
          <a:prstGeom prst="rect">
            <a:avLst/>
          </a:prstGeom>
        </p:spPr>
        <p:txBody>
          <a:bodyPr lIns="0" tIns="0" rIns="0" bIns="0" rtlCol="0" anchor="t">
            <a:spAutoFit/>
          </a:bodyPr>
          <a:lstStyle/>
          <a:p>
            <a:pPr algn="l">
              <a:lnSpc>
                <a:spcPts val="3779"/>
              </a:lnSpc>
            </a:pPr>
            <a:r>
              <a:rPr lang="en-US" sz="2700">
                <a:solidFill>
                  <a:srgbClr val="4B4877"/>
                </a:solidFill>
                <a:latin typeface="Agrandir"/>
                <a:ea typeface="Agrandir"/>
                <a:cs typeface="Agrandir"/>
                <a:sym typeface="Agrandir"/>
              </a:rPr>
              <a:t>Strategi Peningkatan Pendapatan Supermarket Berdasarkan Hasil Analisis.</a:t>
            </a:r>
          </a:p>
          <a:p>
            <a:pPr algn="l">
              <a:lnSpc>
                <a:spcPts val="3779"/>
              </a:lnSpc>
              <a:spcBef>
                <a:spcPct val="0"/>
              </a:spcBef>
            </a:pPr>
            <a:endParaRPr lang="en-US" sz="2700">
              <a:solidFill>
                <a:srgbClr val="4B4877"/>
              </a:solidFill>
              <a:latin typeface="Agrandir"/>
              <a:ea typeface="Agrandir"/>
              <a:cs typeface="Agrandir"/>
              <a:sym typeface="Agrandir"/>
            </a:endParaRPr>
          </a:p>
        </p:txBody>
      </p:sp>
      <p:sp>
        <p:nvSpPr>
          <p:cNvPr id="33" name="Freeform 33"/>
          <p:cNvSpPr/>
          <p:nvPr/>
        </p:nvSpPr>
        <p:spPr>
          <a:xfrm>
            <a:off x="15185589" y="1640046"/>
            <a:ext cx="4346745" cy="3390461"/>
          </a:xfrm>
          <a:custGeom>
            <a:avLst/>
            <a:gdLst/>
            <a:ahLst/>
            <a:cxnLst/>
            <a:rect l="l" t="t" r="r" b="b"/>
            <a:pathLst>
              <a:path w="4346745" h="3390461">
                <a:moveTo>
                  <a:pt x="0" y="0"/>
                </a:moveTo>
                <a:lnTo>
                  <a:pt x="4346746" y="0"/>
                </a:lnTo>
                <a:lnTo>
                  <a:pt x="4346746" y="3390461"/>
                </a:lnTo>
                <a:lnTo>
                  <a:pt x="0" y="33904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792657" y="2249120"/>
            <a:ext cx="2522778" cy="2939678"/>
          </a:xfrm>
          <a:custGeom>
            <a:avLst/>
            <a:gdLst/>
            <a:ahLst/>
            <a:cxnLst/>
            <a:rect l="l" t="t" r="r" b="b"/>
            <a:pathLst>
              <a:path w="2522778" h="2939678">
                <a:moveTo>
                  <a:pt x="0" y="0"/>
                </a:moveTo>
                <a:lnTo>
                  <a:pt x="2522778" y="0"/>
                </a:lnTo>
                <a:lnTo>
                  <a:pt x="2522778" y="2939678"/>
                </a:lnTo>
                <a:lnTo>
                  <a:pt x="0" y="29396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1965474"/>
            <a:ext cx="4912203" cy="5414251"/>
          </a:xfrm>
          <a:custGeom>
            <a:avLst/>
            <a:gdLst/>
            <a:ahLst/>
            <a:cxnLst/>
            <a:rect l="l" t="t" r="r" b="b"/>
            <a:pathLst>
              <a:path w="4912203" h="5414251">
                <a:moveTo>
                  <a:pt x="0" y="0"/>
                </a:moveTo>
                <a:lnTo>
                  <a:pt x="4912203" y="0"/>
                </a:lnTo>
                <a:lnTo>
                  <a:pt x="4912203" y="5414251"/>
                </a:lnTo>
                <a:lnTo>
                  <a:pt x="0" y="54142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60508" y="4786414"/>
            <a:ext cx="6995537" cy="5965286"/>
          </a:xfrm>
          <a:custGeom>
            <a:avLst/>
            <a:gdLst/>
            <a:ahLst/>
            <a:cxnLst/>
            <a:rect l="l" t="t" r="r" b="b"/>
            <a:pathLst>
              <a:path w="6995537" h="5965286">
                <a:moveTo>
                  <a:pt x="0" y="0"/>
                </a:moveTo>
                <a:lnTo>
                  <a:pt x="6995538" y="0"/>
                </a:lnTo>
                <a:lnTo>
                  <a:pt x="6995538" y="5965286"/>
                </a:lnTo>
                <a:lnTo>
                  <a:pt x="0" y="5965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9475882" y="2583613"/>
            <a:ext cx="8110556" cy="1117448"/>
          </a:xfrm>
          <a:prstGeom prst="rect">
            <a:avLst/>
          </a:prstGeom>
        </p:spPr>
        <p:txBody>
          <a:bodyPr lIns="0" tIns="0" rIns="0" bIns="0" rtlCol="0" anchor="t">
            <a:spAutoFit/>
          </a:bodyPr>
          <a:lstStyle/>
          <a:p>
            <a:pPr marL="1589558" lvl="1" indent="-794779" algn="l">
              <a:lnSpc>
                <a:spcPts val="6626"/>
              </a:lnSpc>
              <a:buAutoNum type="arabicPeriod"/>
            </a:pPr>
            <a:r>
              <a:rPr lang="en-US" sz="7362" b="1">
                <a:solidFill>
                  <a:srgbClr val="DC2E1F"/>
                </a:solidFill>
                <a:latin typeface="Agrandir Bold"/>
                <a:ea typeface="Agrandir Bold"/>
                <a:cs typeface="Agrandir Bold"/>
                <a:sym typeface="Agrandir Bold"/>
              </a:rPr>
              <a:t>Pendahuluan</a:t>
            </a:r>
          </a:p>
        </p:txBody>
      </p:sp>
      <p:sp>
        <p:nvSpPr>
          <p:cNvPr id="10" name="TextBox 10"/>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11" name="TextBox 11"/>
          <p:cNvSpPr txBox="1"/>
          <p:nvPr/>
        </p:nvSpPr>
        <p:spPr>
          <a:xfrm>
            <a:off x="9747290" y="3712423"/>
            <a:ext cx="7839148" cy="4176343"/>
          </a:xfrm>
          <a:prstGeom prst="rect">
            <a:avLst/>
          </a:prstGeom>
        </p:spPr>
        <p:txBody>
          <a:bodyPr lIns="0" tIns="0" rIns="0" bIns="0" rtlCol="0" anchor="t">
            <a:spAutoFit/>
          </a:bodyPr>
          <a:lstStyle/>
          <a:p>
            <a:pPr marL="828308" lvl="1" indent="-414154" algn="l">
              <a:lnSpc>
                <a:spcPts val="5371"/>
              </a:lnSpc>
              <a:buFont typeface="Arial"/>
              <a:buChar char="•"/>
            </a:pPr>
            <a:r>
              <a:rPr lang="en-US" sz="3836" b="1">
                <a:solidFill>
                  <a:srgbClr val="000000"/>
                </a:solidFill>
                <a:latin typeface="Agrandir Bold"/>
                <a:ea typeface="Agrandir Bold"/>
                <a:cs typeface="Agrandir Bold"/>
                <a:sym typeface="Agrandir Bold"/>
              </a:rPr>
              <a:t>Latar Belakang</a:t>
            </a:r>
          </a:p>
          <a:p>
            <a:pPr marL="828308" lvl="1" indent="-414154" algn="l">
              <a:lnSpc>
                <a:spcPts val="5371"/>
              </a:lnSpc>
              <a:spcBef>
                <a:spcPct val="0"/>
              </a:spcBef>
              <a:buFont typeface="Arial"/>
              <a:buChar char="•"/>
            </a:pPr>
            <a:r>
              <a:rPr lang="en-US" sz="3836" b="1">
                <a:solidFill>
                  <a:srgbClr val="000000"/>
                </a:solidFill>
                <a:latin typeface="Agrandir Bold"/>
                <a:ea typeface="Agrandir Bold"/>
                <a:cs typeface="Agrandir Bold"/>
                <a:sym typeface="Agrandir Bold"/>
              </a:rPr>
              <a:t>Rumusan Masalah</a:t>
            </a:r>
          </a:p>
          <a:p>
            <a:pPr marL="828308" lvl="1" indent="-414154" algn="l">
              <a:lnSpc>
                <a:spcPts val="5371"/>
              </a:lnSpc>
              <a:spcBef>
                <a:spcPct val="0"/>
              </a:spcBef>
              <a:buFont typeface="Arial"/>
              <a:buChar char="•"/>
            </a:pPr>
            <a:r>
              <a:rPr lang="en-US" sz="3836" b="1">
                <a:solidFill>
                  <a:srgbClr val="000000"/>
                </a:solidFill>
                <a:latin typeface="Agrandir Bold"/>
                <a:ea typeface="Agrandir Bold"/>
                <a:cs typeface="Agrandir Bold"/>
                <a:sym typeface="Agrandir Bold"/>
              </a:rPr>
              <a:t>Pihak yang Berkepentingan,</a:t>
            </a:r>
          </a:p>
          <a:p>
            <a:pPr marL="828308" lvl="1" indent="-414154" algn="l">
              <a:lnSpc>
                <a:spcPts val="5371"/>
              </a:lnSpc>
              <a:spcBef>
                <a:spcPct val="0"/>
              </a:spcBef>
              <a:buFont typeface="Arial"/>
              <a:buChar char="•"/>
            </a:pPr>
            <a:r>
              <a:rPr lang="en-US" sz="3836" b="1">
                <a:solidFill>
                  <a:srgbClr val="000000"/>
                </a:solidFill>
                <a:latin typeface="Agrandir Bold"/>
                <a:ea typeface="Agrandir Bold"/>
                <a:cs typeface="Agrandir Bold"/>
                <a:sym typeface="Agrandir Bold"/>
              </a:rPr>
              <a:t>Target yang ingin dicapai</a:t>
            </a:r>
          </a:p>
          <a:p>
            <a:pPr marL="828308" lvl="1" indent="-414154" algn="l">
              <a:lnSpc>
                <a:spcPts val="5371"/>
              </a:lnSpc>
              <a:spcBef>
                <a:spcPct val="0"/>
              </a:spcBef>
              <a:buFont typeface="Arial"/>
              <a:buChar char="•"/>
            </a:pPr>
            <a:r>
              <a:rPr lang="en-US" sz="3836" b="1">
                <a:solidFill>
                  <a:srgbClr val="000000"/>
                </a:solidFill>
                <a:latin typeface="Agrandir Bold"/>
                <a:ea typeface="Agrandir Bold"/>
                <a:cs typeface="Agrandir Bold"/>
                <a:sym typeface="Agrandir Bold"/>
              </a:rPr>
              <a:t> Data Overview</a:t>
            </a:r>
          </a:p>
          <a:p>
            <a:pPr marL="828308" lvl="1" indent="-414154" algn="l">
              <a:lnSpc>
                <a:spcPts val="5371"/>
              </a:lnSpc>
              <a:spcBef>
                <a:spcPct val="0"/>
              </a:spcBef>
              <a:buFont typeface="Arial"/>
              <a:buChar char="•"/>
            </a:pPr>
            <a:r>
              <a:rPr lang="en-US" sz="3836" b="1">
                <a:solidFill>
                  <a:srgbClr val="000000"/>
                </a:solidFill>
                <a:latin typeface="Agrandir Bold"/>
                <a:ea typeface="Agrandir Bold"/>
                <a:cs typeface="Agrandir Bold"/>
                <a:sym typeface="Agrandir Bold"/>
              </a:rPr>
              <a:t> Data 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740926" y="1760426"/>
            <a:ext cx="9043516" cy="8229600"/>
          </a:xfrm>
          <a:custGeom>
            <a:avLst/>
            <a:gdLst/>
            <a:ahLst/>
            <a:cxnLst/>
            <a:rect l="l" t="t" r="r" b="b"/>
            <a:pathLst>
              <a:path w="9043516" h="8229600">
                <a:moveTo>
                  <a:pt x="0" y="0"/>
                </a:moveTo>
                <a:lnTo>
                  <a:pt x="9043517" y="0"/>
                </a:lnTo>
                <a:lnTo>
                  <a:pt x="9043517" y="8229600"/>
                </a:lnTo>
                <a:lnTo>
                  <a:pt x="0" y="8229600"/>
                </a:lnTo>
                <a:lnTo>
                  <a:pt x="0" y="0"/>
                </a:lnTo>
                <a:close/>
              </a:path>
            </a:pathLst>
          </a:custGeom>
          <a:blipFill>
            <a:blip r:embed="rId6"/>
            <a:stretch>
              <a:fillRect/>
            </a:stretch>
          </a:blipFill>
        </p:spPr>
      </p:sp>
      <p:sp>
        <p:nvSpPr>
          <p:cNvPr id="6" name="TextBox 6"/>
          <p:cNvSpPr txBox="1"/>
          <p:nvPr/>
        </p:nvSpPr>
        <p:spPr>
          <a:xfrm>
            <a:off x="1738664" y="2719710"/>
            <a:ext cx="7405336" cy="1117448"/>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Latar Belakang</a:t>
            </a:r>
          </a:p>
        </p:txBody>
      </p:sp>
      <p:sp>
        <p:nvSpPr>
          <p:cNvPr id="7" name="TextBox 7"/>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8" name="TextBox 8"/>
          <p:cNvSpPr txBox="1"/>
          <p:nvPr/>
        </p:nvSpPr>
        <p:spPr>
          <a:xfrm>
            <a:off x="1738664" y="4765271"/>
            <a:ext cx="8237736" cy="4766906"/>
          </a:xfrm>
          <a:prstGeom prst="rect">
            <a:avLst/>
          </a:prstGeom>
        </p:spPr>
        <p:txBody>
          <a:bodyPr lIns="0" tIns="0" rIns="0" bIns="0" rtlCol="0" anchor="t">
            <a:spAutoFit/>
          </a:bodyPr>
          <a:lstStyle/>
          <a:p>
            <a:pPr marL="529287" lvl="1" indent="-264644" algn="l">
              <a:lnSpc>
                <a:spcPts val="3432"/>
              </a:lnSpc>
              <a:buFont typeface="Arial"/>
              <a:buChar char="•"/>
            </a:pPr>
            <a:r>
              <a:rPr lang="en-US" sz="2451">
                <a:solidFill>
                  <a:srgbClr val="4B4877"/>
                </a:solidFill>
                <a:latin typeface="Agrandir"/>
                <a:ea typeface="Agrandir"/>
                <a:cs typeface="Agrandir"/>
                <a:sym typeface="Agrandir"/>
              </a:rPr>
              <a:t>Setelah beroperasi selama beberapa tahun, supermarket tersebut menyadari tidak ada peningkatan pendapatan tahunan yang signifikan. </a:t>
            </a:r>
          </a:p>
          <a:p>
            <a:pPr marL="529287" lvl="1" indent="-264644" algn="l">
              <a:lnSpc>
                <a:spcPts val="3432"/>
              </a:lnSpc>
              <a:buFont typeface="Arial"/>
              <a:buChar char="•"/>
            </a:pPr>
            <a:r>
              <a:rPr lang="en-US" sz="2451">
                <a:solidFill>
                  <a:srgbClr val="4B4877"/>
                </a:solidFill>
                <a:latin typeface="Agrandir"/>
                <a:ea typeface="Agrandir"/>
                <a:cs typeface="Agrandir"/>
                <a:sym typeface="Agrandir"/>
              </a:rPr>
              <a:t>Supermarket tersebut melihat peluang untuk meningkatkan pendapatannya di era digitalisasi. </a:t>
            </a:r>
          </a:p>
          <a:p>
            <a:pPr marL="529287" lvl="1" indent="-264644" algn="l">
              <a:lnSpc>
                <a:spcPts val="3432"/>
              </a:lnSpc>
              <a:spcBef>
                <a:spcPct val="0"/>
              </a:spcBef>
              <a:buFont typeface="Arial"/>
              <a:buChar char="•"/>
            </a:pPr>
            <a:r>
              <a:rPr lang="en-US" sz="2451">
                <a:solidFill>
                  <a:srgbClr val="4B4877"/>
                </a:solidFill>
                <a:latin typeface="Agrandir"/>
                <a:ea typeface="Agrandir"/>
                <a:cs typeface="Agrandir"/>
                <a:sym typeface="Agrandir"/>
              </a:rPr>
              <a:t>Supermarket tersebut memutuskan untuk memanfaatkan data pelanggan dari dua tahun terakhir, mengubahnya dari sekadar basis data menjadi wawasan yang dapat ditindaklanjuti untuk meningkatkan pendapatan mereka di tahun-tahun mendatang.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89386" y="1948933"/>
            <a:ext cx="6196760" cy="7070992"/>
          </a:xfrm>
          <a:custGeom>
            <a:avLst/>
            <a:gdLst/>
            <a:ahLst/>
            <a:cxnLst/>
            <a:rect l="l" t="t" r="r" b="b"/>
            <a:pathLst>
              <a:path w="6196760" h="7070992">
                <a:moveTo>
                  <a:pt x="0" y="0"/>
                </a:moveTo>
                <a:lnTo>
                  <a:pt x="6196760" y="0"/>
                </a:lnTo>
                <a:lnTo>
                  <a:pt x="6196760" y="7070992"/>
                </a:lnTo>
                <a:lnTo>
                  <a:pt x="0" y="7070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7236287" y="1620081"/>
            <a:ext cx="8369460" cy="685800"/>
          </a:xfrm>
          <a:prstGeom prst="rect">
            <a:avLst/>
          </a:prstGeom>
        </p:spPr>
        <p:txBody>
          <a:bodyPr lIns="0" tIns="0" rIns="0" bIns="0" rtlCol="0" anchor="t">
            <a:spAutoFit/>
          </a:bodyPr>
          <a:lstStyle/>
          <a:p>
            <a:pPr algn="l">
              <a:lnSpc>
                <a:spcPts val="4050"/>
              </a:lnSpc>
            </a:pPr>
            <a:r>
              <a:rPr lang="en-US" sz="4500" b="1">
                <a:solidFill>
                  <a:srgbClr val="DC2E1F"/>
                </a:solidFill>
                <a:latin typeface="Agrandir Bold"/>
                <a:ea typeface="Agrandir Bold"/>
                <a:cs typeface="Agrandir Bold"/>
                <a:sym typeface="Agrandir Bold"/>
              </a:rPr>
              <a:t>RUMUSAN MASALAH </a:t>
            </a:r>
          </a:p>
        </p:txBody>
      </p:sp>
      <p:sp>
        <p:nvSpPr>
          <p:cNvPr id="8" name="TextBox 8"/>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9" name="TextBox 9"/>
          <p:cNvSpPr txBox="1"/>
          <p:nvPr/>
        </p:nvSpPr>
        <p:spPr>
          <a:xfrm>
            <a:off x="6887175" y="2767298"/>
            <a:ext cx="11066228" cy="6332929"/>
          </a:xfrm>
          <a:prstGeom prst="rect">
            <a:avLst/>
          </a:prstGeom>
        </p:spPr>
        <p:txBody>
          <a:bodyPr lIns="0" tIns="0" rIns="0" bIns="0" rtlCol="0" anchor="t">
            <a:spAutoFit/>
          </a:bodyPr>
          <a:lstStyle/>
          <a:p>
            <a:pPr marL="436566" lvl="1" indent="-218283" algn="just">
              <a:lnSpc>
                <a:spcPts val="2830"/>
              </a:lnSpc>
              <a:buAutoNum type="arabicPeriod"/>
            </a:pPr>
            <a:r>
              <a:rPr lang="en-US" sz="2022">
                <a:solidFill>
                  <a:srgbClr val="4B4877"/>
                </a:solidFill>
                <a:latin typeface="Agrandir"/>
                <a:ea typeface="Agrandir"/>
                <a:cs typeface="Agrandir"/>
                <a:sym typeface="Agrandir"/>
              </a:rPr>
              <a:t>PERTANYAAN  UTAMA</a:t>
            </a:r>
          </a:p>
          <a:p>
            <a:pPr marL="436566" lvl="1" indent="-218283" algn="just">
              <a:lnSpc>
                <a:spcPts val="2830"/>
              </a:lnSpc>
              <a:buFont typeface="Arial"/>
              <a:buChar char="•"/>
            </a:pPr>
            <a:r>
              <a:rPr lang="en-US" sz="2022">
                <a:solidFill>
                  <a:srgbClr val="4B4877"/>
                </a:solidFill>
                <a:latin typeface="Agrandir"/>
                <a:ea typeface="Agrandir"/>
                <a:cs typeface="Agrandir"/>
                <a:sym typeface="Agrandir"/>
              </a:rPr>
              <a:t>Bagaimana supermarket dapat meningkatkan pendapatannya berdasarkan pola perilaku pelanggan selama dua tahun terakhir?</a:t>
            </a:r>
          </a:p>
          <a:p>
            <a:pPr algn="just">
              <a:lnSpc>
                <a:spcPts val="2830"/>
              </a:lnSpc>
            </a:pPr>
            <a:endParaRPr lang="en-US" sz="2022">
              <a:solidFill>
                <a:srgbClr val="4B4877"/>
              </a:solidFill>
              <a:latin typeface="Agrandir"/>
              <a:ea typeface="Agrandir"/>
              <a:cs typeface="Agrandir"/>
              <a:sym typeface="Agrandir"/>
            </a:endParaRPr>
          </a:p>
          <a:p>
            <a:pPr algn="just">
              <a:lnSpc>
                <a:spcPts val="2830"/>
              </a:lnSpc>
            </a:pPr>
            <a:r>
              <a:rPr lang="en-US" sz="2022">
                <a:solidFill>
                  <a:srgbClr val="4B4877"/>
                </a:solidFill>
                <a:latin typeface="Agrandir"/>
                <a:ea typeface="Agrandir"/>
                <a:cs typeface="Agrandir"/>
                <a:sym typeface="Agrandir"/>
              </a:rPr>
              <a:t>   2. PERTANYAAN RISET BERDASARKAN DATA</a:t>
            </a:r>
          </a:p>
          <a:p>
            <a:pPr algn="just">
              <a:lnSpc>
                <a:spcPts val="2830"/>
              </a:lnSpc>
            </a:pPr>
            <a:r>
              <a:rPr lang="en-US" sz="2022">
                <a:solidFill>
                  <a:srgbClr val="4B4877"/>
                </a:solidFill>
                <a:latin typeface="Agrandir"/>
                <a:ea typeface="Agrandir"/>
                <a:cs typeface="Agrandir"/>
                <a:sym typeface="Agrandir"/>
              </a:rPr>
              <a:t>       A. Apa saja karakteristik calon pelanggan supermarket ?.</a:t>
            </a:r>
          </a:p>
          <a:p>
            <a:pPr marL="436566" lvl="1" indent="-218283" algn="just">
              <a:lnSpc>
                <a:spcPts val="2830"/>
              </a:lnSpc>
              <a:buFont typeface="Arial"/>
              <a:buChar char="•"/>
            </a:pPr>
            <a:r>
              <a:rPr lang="en-US" sz="2022">
                <a:solidFill>
                  <a:srgbClr val="4B4877"/>
                </a:solidFill>
                <a:latin typeface="Agrandir"/>
                <a:ea typeface="Agrandir"/>
                <a:cs typeface="Agrandir"/>
                <a:sym typeface="Agrandir"/>
              </a:rPr>
              <a:t>Bagaimana supermarket dapat melakukan segmentasi pelanggan untuk mengidentifikasi target potensial dalam meningkatkan penjualan?</a:t>
            </a:r>
          </a:p>
          <a:p>
            <a:pPr marL="436566" lvl="1" indent="-218283" algn="just">
              <a:lnSpc>
                <a:spcPts val="2830"/>
              </a:lnSpc>
              <a:buFont typeface="Arial"/>
              <a:buChar char="•"/>
            </a:pPr>
            <a:r>
              <a:rPr lang="en-US" sz="2022">
                <a:solidFill>
                  <a:srgbClr val="4B4877"/>
                </a:solidFill>
                <a:latin typeface="Agrandir"/>
                <a:ea typeface="Agrandir"/>
                <a:cs typeface="Agrandir"/>
                <a:sym typeface="Agrandir"/>
              </a:rPr>
              <a:t>Bagaimana profil segmen pelanggan potensial yang ditargetkan untuk meningkatkan penjualan?</a:t>
            </a:r>
          </a:p>
          <a:p>
            <a:pPr algn="just">
              <a:lnSpc>
                <a:spcPts val="2830"/>
              </a:lnSpc>
            </a:pPr>
            <a:endParaRPr lang="en-US" sz="2022">
              <a:solidFill>
                <a:srgbClr val="4B4877"/>
              </a:solidFill>
              <a:latin typeface="Agrandir"/>
              <a:ea typeface="Agrandir"/>
              <a:cs typeface="Agrandir"/>
              <a:sym typeface="Agrandir"/>
            </a:endParaRPr>
          </a:p>
          <a:p>
            <a:pPr algn="just">
              <a:lnSpc>
                <a:spcPts val="2830"/>
              </a:lnSpc>
            </a:pPr>
            <a:r>
              <a:rPr lang="en-US" sz="2022">
                <a:solidFill>
                  <a:srgbClr val="4B4877"/>
                </a:solidFill>
                <a:latin typeface="Agrandir"/>
                <a:ea typeface="Agrandir"/>
                <a:cs typeface="Agrandir"/>
                <a:sym typeface="Agrandir"/>
              </a:rPr>
              <a:t>   B. Bagaimana supermarket dapat mengoptimalkan penjualan dalam segmen pelanggan potensial?</a:t>
            </a:r>
          </a:p>
          <a:p>
            <a:pPr algn="just">
              <a:lnSpc>
                <a:spcPts val="2830"/>
              </a:lnSpc>
            </a:pPr>
            <a:r>
              <a:rPr lang="en-US" sz="2022">
                <a:solidFill>
                  <a:srgbClr val="4B4877"/>
                </a:solidFill>
                <a:latin typeface="Agrandir"/>
                <a:ea typeface="Agrandir"/>
                <a:cs typeface="Agrandir"/>
                <a:sym typeface="Agrandir"/>
              </a:rPr>
              <a:t>     * Produk apa saja yang cocok untuk ditawarkan kepada segmen pelanggan potensial?</a:t>
            </a:r>
          </a:p>
          <a:p>
            <a:pPr algn="just">
              <a:lnSpc>
                <a:spcPts val="2830"/>
              </a:lnSpc>
            </a:pPr>
            <a:r>
              <a:rPr lang="en-US" sz="2022">
                <a:solidFill>
                  <a:srgbClr val="4B4877"/>
                </a:solidFill>
                <a:latin typeface="Agrandir"/>
                <a:ea typeface="Agrandir"/>
                <a:cs typeface="Agrandir"/>
                <a:sym typeface="Agrandir"/>
              </a:rPr>
              <a:t>     * Apa strategi kampanye yang tepat untuk segmen pelanggan potensial? </a:t>
            </a:r>
          </a:p>
          <a:p>
            <a:pPr algn="just">
              <a:lnSpc>
                <a:spcPts val="2830"/>
              </a:lnSpc>
            </a:pPr>
            <a:r>
              <a:rPr lang="en-US" sz="2022">
                <a:solidFill>
                  <a:srgbClr val="4B4877"/>
                </a:solidFill>
                <a:latin typeface="Agrandir"/>
                <a:ea typeface="Agrandir"/>
                <a:cs typeface="Agrandir"/>
                <a:sym typeface="Agrandir"/>
              </a:rPr>
              <a:t>     * Saluran distribusi mana yang paling tepat untuk melayani segmen pelanggan potensial?</a:t>
            </a:r>
          </a:p>
          <a:p>
            <a:pPr algn="just">
              <a:lnSpc>
                <a:spcPts val="2550"/>
              </a:lnSpc>
            </a:pPr>
            <a:endParaRPr lang="en-US" sz="2022">
              <a:solidFill>
                <a:srgbClr val="4B4877"/>
              </a:solidFill>
              <a:latin typeface="Agrandir"/>
              <a:ea typeface="Agrandir"/>
              <a:cs typeface="Agrandir"/>
              <a:sym typeface="Agrandir"/>
            </a:endParaRPr>
          </a:p>
          <a:p>
            <a:pPr algn="just">
              <a:lnSpc>
                <a:spcPts val="2550"/>
              </a:lnSpc>
              <a:spcBef>
                <a:spcPct val="0"/>
              </a:spcBef>
            </a:pPr>
            <a:endParaRPr lang="en-US" sz="2022">
              <a:solidFill>
                <a:srgbClr val="4B4877"/>
              </a:solidFill>
              <a:latin typeface="Agrandir"/>
              <a:ea typeface="Agrandir"/>
              <a:cs typeface="Agrandir"/>
              <a:sym typeface="Agrand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rot="-774830">
            <a:off x="-770447" y="-3466673"/>
            <a:ext cx="5700063" cy="4839872"/>
          </a:xfrm>
          <a:custGeom>
            <a:avLst/>
            <a:gdLst/>
            <a:ahLst/>
            <a:cxnLst/>
            <a:rect l="l" t="t" r="r" b="b"/>
            <a:pathLst>
              <a:path w="5700063" h="4839872">
                <a:moveTo>
                  <a:pt x="0" y="0"/>
                </a:moveTo>
                <a:lnTo>
                  <a:pt x="5700064" y="0"/>
                </a:lnTo>
                <a:lnTo>
                  <a:pt x="5700064" y="4839872"/>
                </a:lnTo>
                <a:lnTo>
                  <a:pt x="0" y="4839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90940" y="-3574488"/>
            <a:ext cx="5700063" cy="4839872"/>
          </a:xfrm>
          <a:custGeom>
            <a:avLst/>
            <a:gdLst/>
            <a:ahLst/>
            <a:cxnLst/>
            <a:rect l="l" t="t" r="r" b="b"/>
            <a:pathLst>
              <a:path w="5700063" h="4839872">
                <a:moveTo>
                  <a:pt x="5700063" y="0"/>
                </a:moveTo>
                <a:lnTo>
                  <a:pt x="0" y="0"/>
                </a:lnTo>
                <a:lnTo>
                  <a:pt x="0" y="4839872"/>
                </a:lnTo>
                <a:lnTo>
                  <a:pt x="5700063" y="4839872"/>
                </a:lnTo>
                <a:lnTo>
                  <a:pt x="57000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15374" y="995588"/>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05747" y="8229600"/>
            <a:ext cx="4695311" cy="4114800"/>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501114" y="2403171"/>
            <a:ext cx="6926571" cy="7953266"/>
          </a:xfrm>
          <a:custGeom>
            <a:avLst/>
            <a:gdLst/>
            <a:ahLst/>
            <a:cxnLst/>
            <a:rect l="l" t="t" r="r" b="b"/>
            <a:pathLst>
              <a:path w="6926571" h="7953266">
                <a:moveTo>
                  <a:pt x="0" y="0"/>
                </a:moveTo>
                <a:lnTo>
                  <a:pt x="6926572" y="0"/>
                </a:lnTo>
                <a:lnTo>
                  <a:pt x="6926572" y="7953265"/>
                </a:lnTo>
                <a:lnTo>
                  <a:pt x="0" y="7953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1028700" y="1740940"/>
            <a:ext cx="6576710" cy="1954386"/>
          </a:xfrm>
          <a:prstGeom prst="rect">
            <a:avLst/>
          </a:prstGeom>
        </p:spPr>
        <p:txBody>
          <a:bodyPr lIns="0" tIns="0" rIns="0" bIns="0" rtlCol="0" anchor="t">
            <a:spAutoFit/>
          </a:bodyPr>
          <a:lstStyle/>
          <a:p>
            <a:pPr algn="l">
              <a:lnSpc>
                <a:spcPts val="6626"/>
              </a:lnSpc>
            </a:pPr>
            <a:r>
              <a:rPr lang="en-US" sz="7362" b="1">
                <a:solidFill>
                  <a:srgbClr val="DC2E1F"/>
                </a:solidFill>
                <a:latin typeface="Agrandir Bold"/>
                <a:ea typeface="Agrandir Bold"/>
                <a:cs typeface="Agrandir Bold"/>
                <a:sym typeface="Agrandir Bold"/>
              </a:rPr>
              <a:t>Target yang ingin dicapai</a:t>
            </a:r>
          </a:p>
        </p:txBody>
      </p:sp>
      <p:sp>
        <p:nvSpPr>
          <p:cNvPr id="8" name="TextBox 8"/>
          <p:cNvSpPr txBox="1"/>
          <p:nvPr/>
        </p:nvSpPr>
        <p:spPr>
          <a:xfrm>
            <a:off x="8686855" y="942975"/>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9" name="Freeform 9"/>
          <p:cNvSpPr/>
          <p:nvPr/>
        </p:nvSpPr>
        <p:spPr>
          <a:xfrm>
            <a:off x="14214410" y="3437749"/>
            <a:ext cx="4562333" cy="5043574"/>
          </a:xfrm>
          <a:custGeom>
            <a:avLst/>
            <a:gdLst/>
            <a:ahLst/>
            <a:cxnLst/>
            <a:rect l="l" t="t" r="r" b="b"/>
            <a:pathLst>
              <a:path w="4562333" h="5043574">
                <a:moveTo>
                  <a:pt x="0" y="0"/>
                </a:moveTo>
                <a:lnTo>
                  <a:pt x="4562333" y="0"/>
                </a:lnTo>
                <a:lnTo>
                  <a:pt x="4562333" y="5043574"/>
                </a:lnTo>
                <a:lnTo>
                  <a:pt x="0" y="5043574"/>
                </a:lnTo>
                <a:lnTo>
                  <a:pt x="0" y="0"/>
                </a:lnTo>
                <a:close/>
              </a:path>
            </a:pathLst>
          </a:custGeom>
          <a:blipFill>
            <a:blip r:embed="rId11"/>
            <a:stretch>
              <a:fillRect/>
            </a:stretch>
          </a:blipFill>
        </p:spPr>
      </p:sp>
      <p:sp>
        <p:nvSpPr>
          <p:cNvPr id="10" name="TextBox 10"/>
          <p:cNvSpPr txBox="1"/>
          <p:nvPr/>
        </p:nvSpPr>
        <p:spPr>
          <a:xfrm>
            <a:off x="515691" y="4042525"/>
            <a:ext cx="7602728" cy="5400675"/>
          </a:xfrm>
          <a:prstGeom prst="rect">
            <a:avLst/>
          </a:prstGeom>
        </p:spPr>
        <p:txBody>
          <a:bodyPr lIns="0" tIns="0" rIns="0" bIns="0" rtlCol="0" anchor="t">
            <a:spAutoFit/>
          </a:bodyPr>
          <a:lstStyle/>
          <a:p>
            <a:pPr algn="l">
              <a:lnSpc>
                <a:spcPts val="4200"/>
              </a:lnSpc>
            </a:pPr>
            <a:r>
              <a:rPr lang="en-US" sz="3000">
                <a:solidFill>
                  <a:srgbClr val="4B4877"/>
                </a:solidFill>
                <a:latin typeface="Agrandir"/>
                <a:ea typeface="Agrandir"/>
                <a:cs typeface="Agrandir"/>
                <a:sym typeface="Agrandir"/>
              </a:rPr>
              <a:t>Analisis ini dirancang khusus untuk tim Pengembangan Bisnis supermarket. Tujuan utama analisis ini adalah untuk meningkatkan pendapatan supermarket dengan memahami pola perilaku pelanggan selama dua tahun terakhir dan mengidentifikasi karakteristik calon pelanggan yang ditargetkan untuk meningkatkan penjualan.</a:t>
            </a:r>
          </a:p>
          <a:p>
            <a:pPr algn="l">
              <a:lnSpc>
                <a:spcPts val="4200"/>
              </a:lnSpc>
              <a:spcBef>
                <a:spcPct val="0"/>
              </a:spcBef>
            </a:pPr>
            <a:endParaRPr lang="en-US" sz="3000">
              <a:solidFill>
                <a:srgbClr val="4B4877"/>
              </a:solidFill>
              <a:latin typeface="Agrandir"/>
              <a:ea typeface="Agrandir"/>
              <a:cs typeface="Agrandir"/>
              <a:sym typeface="Agrand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11026213" y="1028700"/>
            <a:ext cx="6233087" cy="8229600"/>
          </a:xfrm>
          <a:custGeom>
            <a:avLst/>
            <a:gdLst/>
            <a:ahLst/>
            <a:cxnLst/>
            <a:rect l="l" t="t" r="r" b="b"/>
            <a:pathLst>
              <a:path w="6233087" h="8229600">
                <a:moveTo>
                  <a:pt x="0" y="0"/>
                </a:moveTo>
                <a:lnTo>
                  <a:pt x="6233087" y="0"/>
                </a:lnTo>
                <a:lnTo>
                  <a:pt x="6233087" y="8229600"/>
                </a:lnTo>
                <a:lnTo>
                  <a:pt x="0" y="8229600"/>
                </a:lnTo>
                <a:lnTo>
                  <a:pt x="0" y="0"/>
                </a:lnTo>
                <a:close/>
              </a:path>
            </a:pathLst>
          </a:custGeom>
          <a:blipFill>
            <a:blip r:embed="rId3"/>
            <a:stretch>
              <a:fillRect t="-1711" r="-1801" b="-1711"/>
            </a:stretch>
          </a:blipFill>
        </p:spPr>
      </p:sp>
      <p:sp>
        <p:nvSpPr>
          <p:cNvPr id="3" name="Freeform 3"/>
          <p:cNvSpPr/>
          <p:nvPr/>
        </p:nvSpPr>
        <p:spPr>
          <a:xfrm rot="-774830">
            <a:off x="-655968" y="-3123236"/>
            <a:ext cx="5700063" cy="4839872"/>
          </a:xfrm>
          <a:custGeom>
            <a:avLst/>
            <a:gdLst/>
            <a:ahLst/>
            <a:cxnLst/>
            <a:rect l="l" t="t" r="r" b="b"/>
            <a:pathLst>
              <a:path w="5700063" h="4839872">
                <a:moveTo>
                  <a:pt x="0" y="0"/>
                </a:moveTo>
                <a:lnTo>
                  <a:pt x="5700063" y="0"/>
                </a:lnTo>
                <a:lnTo>
                  <a:pt x="5700063" y="4839871"/>
                </a:lnTo>
                <a:lnTo>
                  <a:pt x="0" y="4839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054416" y="1339025"/>
            <a:ext cx="371481" cy="339736"/>
          </a:xfrm>
          <a:custGeom>
            <a:avLst/>
            <a:gdLst/>
            <a:ahLst/>
            <a:cxnLst/>
            <a:rect l="l" t="t" r="r" b="b"/>
            <a:pathLst>
              <a:path w="371481" h="339736">
                <a:moveTo>
                  <a:pt x="0" y="0"/>
                </a:moveTo>
                <a:lnTo>
                  <a:pt x="371481" y="0"/>
                </a:lnTo>
                <a:lnTo>
                  <a:pt x="371481" y="339736"/>
                </a:lnTo>
                <a:lnTo>
                  <a:pt x="0" y="3397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425897" y="1286412"/>
            <a:ext cx="1632637" cy="359238"/>
          </a:xfrm>
          <a:prstGeom prst="rect">
            <a:avLst/>
          </a:prstGeom>
        </p:spPr>
        <p:txBody>
          <a:bodyPr lIns="0" tIns="0" rIns="0" bIns="0" rtlCol="0" anchor="t">
            <a:spAutoFit/>
          </a:bodyPr>
          <a:lstStyle/>
          <a:p>
            <a:pPr algn="ctr">
              <a:lnSpc>
                <a:spcPts val="2518"/>
              </a:lnSpc>
              <a:spcBef>
                <a:spcPct val="0"/>
              </a:spcBef>
            </a:pPr>
            <a:r>
              <a:rPr lang="en-US" sz="1798" b="1">
                <a:solidFill>
                  <a:srgbClr val="4B4877"/>
                </a:solidFill>
                <a:latin typeface="Agrandir Bold"/>
                <a:ea typeface="Agrandir Bold"/>
                <a:cs typeface="Agrandir Bold"/>
                <a:sym typeface="Agrandir Bold"/>
              </a:rPr>
              <a:t>Liceria &amp; Co.</a:t>
            </a:r>
          </a:p>
        </p:txBody>
      </p:sp>
      <p:sp>
        <p:nvSpPr>
          <p:cNvPr id="6" name="TextBox 6"/>
          <p:cNvSpPr txBox="1"/>
          <p:nvPr/>
        </p:nvSpPr>
        <p:spPr>
          <a:xfrm>
            <a:off x="1328101" y="2292369"/>
            <a:ext cx="8369460" cy="1106802"/>
          </a:xfrm>
          <a:prstGeom prst="rect">
            <a:avLst/>
          </a:prstGeom>
        </p:spPr>
        <p:txBody>
          <a:bodyPr lIns="0" tIns="0" rIns="0" bIns="0" rtlCol="0" anchor="t">
            <a:spAutoFit/>
          </a:bodyPr>
          <a:lstStyle/>
          <a:p>
            <a:pPr algn="l">
              <a:lnSpc>
                <a:spcPts val="6569"/>
              </a:lnSpc>
            </a:pPr>
            <a:r>
              <a:rPr lang="en-US" sz="7299" b="1">
                <a:solidFill>
                  <a:srgbClr val="DC2E1F"/>
                </a:solidFill>
                <a:latin typeface="Agrandir Bold"/>
                <a:ea typeface="Agrandir Bold"/>
                <a:cs typeface="Agrandir Bold"/>
                <a:sym typeface="Agrandir Bold"/>
              </a:rPr>
              <a:t>DATA OVERVIEW</a:t>
            </a:r>
          </a:p>
        </p:txBody>
      </p:sp>
      <p:sp>
        <p:nvSpPr>
          <p:cNvPr id="7" name="TextBox 7"/>
          <p:cNvSpPr txBox="1"/>
          <p:nvPr/>
        </p:nvSpPr>
        <p:spPr>
          <a:xfrm>
            <a:off x="1028700" y="3399172"/>
            <a:ext cx="9170812" cy="800100"/>
          </a:xfrm>
          <a:prstGeom prst="rect">
            <a:avLst/>
          </a:prstGeom>
        </p:spPr>
        <p:txBody>
          <a:bodyPr lIns="0" tIns="0" rIns="0" bIns="0" rtlCol="0" anchor="t">
            <a:spAutoFit/>
          </a:bodyPr>
          <a:lstStyle/>
          <a:p>
            <a:pPr algn="l">
              <a:lnSpc>
                <a:spcPts val="2700"/>
              </a:lnSpc>
            </a:pPr>
            <a:r>
              <a:rPr lang="en-US" sz="3000" b="1">
                <a:solidFill>
                  <a:srgbClr val="000000"/>
                </a:solidFill>
                <a:latin typeface="Agrandir Bold"/>
                <a:ea typeface="Agrandir Bold"/>
                <a:cs typeface="Agrandir Bold"/>
                <a:sym typeface="Agrandir Bold"/>
              </a:rPr>
              <a:t>SET DATA YANG DIGUNAKAN DALAM ANALISIS </a:t>
            </a:r>
          </a:p>
          <a:p>
            <a:pPr algn="l">
              <a:lnSpc>
                <a:spcPts val="2700"/>
              </a:lnSpc>
            </a:pPr>
            <a:endParaRPr lang="en-US" sz="3000" b="1">
              <a:solidFill>
                <a:srgbClr val="000000"/>
              </a:solidFill>
              <a:latin typeface="Agrandir Bold"/>
              <a:ea typeface="Agrandir Bold"/>
              <a:cs typeface="Agrandir Bold"/>
              <a:sym typeface="Agrandir Bold"/>
            </a:endParaRPr>
          </a:p>
        </p:txBody>
      </p:sp>
      <p:sp>
        <p:nvSpPr>
          <p:cNvPr id="8" name="TextBox 8"/>
          <p:cNvSpPr txBox="1"/>
          <p:nvPr/>
        </p:nvSpPr>
        <p:spPr>
          <a:xfrm>
            <a:off x="927425" y="4075447"/>
            <a:ext cx="9485679" cy="5496464"/>
          </a:xfrm>
          <a:prstGeom prst="rect">
            <a:avLst/>
          </a:prstGeom>
        </p:spPr>
        <p:txBody>
          <a:bodyPr lIns="0" tIns="0" rIns="0" bIns="0" rtlCol="0" anchor="t">
            <a:spAutoFit/>
          </a:bodyPr>
          <a:lstStyle/>
          <a:p>
            <a:pPr algn="l">
              <a:lnSpc>
                <a:spcPts val="3620"/>
              </a:lnSpc>
            </a:pPr>
            <a:r>
              <a:rPr lang="en-US" sz="2585">
                <a:solidFill>
                  <a:srgbClr val="4B4877"/>
                </a:solidFill>
                <a:latin typeface="Agrandir"/>
                <a:ea typeface="Agrandir"/>
                <a:cs typeface="Agrandir"/>
                <a:sym typeface="Agrandir"/>
              </a:rPr>
              <a:t>Set data ini mencakup empat area utama: </a:t>
            </a:r>
          </a:p>
          <a:p>
            <a:pPr marL="558281" lvl="1" indent="-279141" algn="l">
              <a:lnSpc>
                <a:spcPts val="3620"/>
              </a:lnSpc>
              <a:buFont typeface="Arial"/>
              <a:buChar char="•"/>
            </a:pPr>
            <a:r>
              <a:rPr lang="en-US" sz="2585">
                <a:solidFill>
                  <a:srgbClr val="4B4877"/>
                </a:solidFill>
                <a:latin typeface="Agrandir"/>
                <a:ea typeface="Agrandir"/>
                <a:cs typeface="Agrandir"/>
                <a:sym typeface="Agrandir"/>
              </a:rPr>
              <a:t>People (demografi, data rumah tangga, masa kerja, keterkinian, keluhan), </a:t>
            </a:r>
          </a:p>
          <a:p>
            <a:pPr marL="558281" lvl="1" indent="-279141" algn="l">
              <a:lnSpc>
                <a:spcPts val="3620"/>
              </a:lnSpc>
              <a:buFont typeface="Arial"/>
              <a:buChar char="•"/>
            </a:pPr>
            <a:r>
              <a:rPr lang="en-US" sz="2585">
                <a:solidFill>
                  <a:srgbClr val="4B4877"/>
                </a:solidFill>
                <a:latin typeface="Agrandir"/>
                <a:ea typeface="Agrandir"/>
                <a:cs typeface="Agrandir"/>
                <a:sym typeface="Agrandir"/>
              </a:rPr>
              <a:t>Product (pengeluaran untuk anggur, buah-buahan, daging, ikan, permen, dan emas), </a:t>
            </a:r>
          </a:p>
          <a:p>
            <a:pPr marL="558281" lvl="1" indent="-279141" algn="l">
              <a:lnSpc>
                <a:spcPts val="3620"/>
              </a:lnSpc>
              <a:buFont typeface="Arial"/>
              <a:buChar char="•"/>
            </a:pPr>
            <a:r>
              <a:rPr lang="en-US" sz="2585">
                <a:solidFill>
                  <a:srgbClr val="4B4877"/>
                </a:solidFill>
                <a:latin typeface="Agrandir"/>
                <a:ea typeface="Agrandir"/>
                <a:cs typeface="Agrandir"/>
                <a:sym typeface="Agrandir"/>
              </a:rPr>
              <a:t>Promotion (keterlibatan dengan diskon dan kampanye)</a:t>
            </a:r>
          </a:p>
          <a:p>
            <a:pPr marL="558281" lvl="1" indent="-279141" algn="l">
              <a:lnSpc>
                <a:spcPts val="3620"/>
              </a:lnSpc>
              <a:buFont typeface="Arial"/>
              <a:buChar char="•"/>
            </a:pPr>
            <a:r>
              <a:rPr lang="en-US" sz="2585">
                <a:solidFill>
                  <a:srgbClr val="4B4877"/>
                </a:solidFill>
                <a:latin typeface="Agrandir"/>
                <a:ea typeface="Agrandir"/>
                <a:cs typeface="Agrandir"/>
                <a:sym typeface="Agrandir"/>
              </a:rPr>
              <a:t>Place (pembelian melalui web, katalog, di toko, dan kunjungan situs web terkini). </a:t>
            </a:r>
          </a:p>
          <a:p>
            <a:pPr algn="l">
              <a:lnSpc>
                <a:spcPts val="3620"/>
              </a:lnSpc>
            </a:pPr>
            <a:endParaRPr lang="en-US" sz="2585">
              <a:solidFill>
                <a:srgbClr val="4B4877"/>
              </a:solidFill>
              <a:latin typeface="Agrandir"/>
              <a:ea typeface="Agrandir"/>
              <a:cs typeface="Agrandir"/>
              <a:sym typeface="Agrandir"/>
            </a:endParaRPr>
          </a:p>
          <a:p>
            <a:pPr algn="l">
              <a:lnSpc>
                <a:spcPts val="3620"/>
              </a:lnSpc>
            </a:pPr>
            <a:r>
              <a:rPr lang="en-US" sz="2585">
                <a:solidFill>
                  <a:srgbClr val="4B4877"/>
                </a:solidFill>
                <a:latin typeface="Agrandir"/>
                <a:ea typeface="Agrandir"/>
                <a:cs typeface="Agrandir"/>
                <a:sym typeface="Agrandir"/>
              </a:rPr>
              <a:t>Data ini memungkinkan analisis perilaku pelanggan, pola pengeluaran, efektivitas kampanye, dan saluran pembelian.</a:t>
            </a:r>
          </a:p>
          <a:p>
            <a:pPr algn="l">
              <a:lnSpc>
                <a:spcPts val="3620"/>
              </a:lnSpc>
              <a:spcBef>
                <a:spcPct val="0"/>
              </a:spcBef>
            </a:pPr>
            <a:endParaRPr lang="en-US" sz="2585">
              <a:solidFill>
                <a:srgbClr val="4B4877"/>
              </a:solidFill>
              <a:latin typeface="Agrandir"/>
              <a:ea typeface="Agrandir"/>
              <a:cs typeface="Agrandir"/>
              <a:sym typeface="Agrand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0CC"/>
        </a:solidFill>
        <a:effectLst/>
      </p:bgPr>
    </p:bg>
    <p:spTree>
      <p:nvGrpSpPr>
        <p:cNvPr id="1" name=""/>
        <p:cNvGrpSpPr/>
        <p:nvPr/>
      </p:nvGrpSpPr>
      <p:grpSpPr>
        <a:xfrm>
          <a:off x="0" y="0"/>
          <a:ext cx="0" cy="0"/>
          <a:chOff x="0" y="0"/>
          <a:chExt cx="0" cy="0"/>
        </a:xfrm>
      </p:grpSpPr>
      <p:sp>
        <p:nvSpPr>
          <p:cNvPr id="2" name="Freeform 2"/>
          <p:cNvSpPr/>
          <p:nvPr/>
        </p:nvSpPr>
        <p:spPr>
          <a:xfrm>
            <a:off x="1589593" y="2697773"/>
            <a:ext cx="15200954" cy="6734908"/>
          </a:xfrm>
          <a:custGeom>
            <a:avLst/>
            <a:gdLst/>
            <a:ahLst/>
            <a:cxnLst/>
            <a:rect l="l" t="t" r="r" b="b"/>
            <a:pathLst>
              <a:path w="15200954" h="6734908">
                <a:moveTo>
                  <a:pt x="0" y="0"/>
                </a:moveTo>
                <a:lnTo>
                  <a:pt x="15200954" y="0"/>
                </a:lnTo>
                <a:lnTo>
                  <a:pt x="15200954" y="6734908"/>
                </a:lnTo>
                <a:lnTo>
                  <a:pt x="0" y="6734908"/>
                </a:lnTo>
                <a:lnTo>
                  <a:pt x="0" y="0"/>
                </a:lnTo>
                <a:close/>
              </a:path>
            </a:pathLst>
          </a:custGeom>
          <a:blipFill>
            <a:blip r:embed="rId3"/>
            <a:stretch>
              <a:fillRect t="-227" b="-4160"/>
            </a:stretch>
          </a:blipFill>
        </p:spPr>
      </p:sp>
      <p:sp>
        <p:nvSpPr>
          <p:cNvPr id="3" name="TextBox 3"/>
          <p:cNvSpPr txBox="1"/>
          <p:nvPr/>
        </p:nvSpPr>
        <p:spPr>
          <a:xfrm>
            <a:off x="1283951" y="1028700"/>
            <a:ext cx="8369460" cy="1106802"/>
          </a:xfrm>
          <a:prstGeom prst="rect">
            <a:avLst/>
          </a:prstGeom>
        </p:spPr>
        <p:txBody>
          <a:bodyPr lIns="0" tIns="0" rIns="0" bIns="0" rtlCol="0" anchor="t">
            <a:spAutoFit/>
          </a:bodyPr>
          <a:lstStyle/>
          <a:p>
            <a:pPr algn="l">
              <a:lnSpc>
                <a:spcPts val="6569"/>
              </a:lnSpc>
            </a:pPr>
            <a:r>
              <a:rPr lang="en-US" sz="7299" b="1">
                <a:solidFill>
                  <a:srgbClr val="DC2E1F"/>
                </a:solidFill>
                <a:latin typeface="Agrandir Bold"/>
                <a:ea typeface="Agrandir Bold"/>
                <a:cs typeface="Agrandir Bold"/>
                <a:sym typeface="Agrandir Bold"/>
              </a:rPr>
              <a:t>Missing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2923</Words>
  <Application>Microsoft Office PowerPoint</Application>
  <PresentationFormat>Kustom</PresentationFormat>
  <Paragraphs>306</Paragraphs>
  <Slides>27</Slides>
  <Notes>25</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27</vt:i4>
      </vt:variant>
    </vt:vector>
  </HeadingPairs>
  <TitlesOfParts>
    <vt:vector size="34" baseType="lpstr">
      <vt:lpstr>Agrandir</vt:lpstr>
      <vt:lpstr>Arial</vt:lpstr>
      <vt:lpstr>Roboto</vt:lpstr>
      <vt:lpstr>Loubag</vt:lpstr>
      <vt:lpstr>Calibri</vt:lpstr>
      <vt:lpstr>Agrandir 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Cream Illustrative Food Market Presentation</dc:title>
  <cp:lastModifiedBy>afrian wardana</cp:lastModifiedBy>
  <cp:revision>3</cp:revision>
  <dcterms:created xsi:type="dcterms:W3CDTF">2006-08-16T00:00:00Z</dcterms:created>
  <dcterms:modified xsi:type="dcterms:W3CDTF">2025-07-20T16:34:43Z</dcterms:modified>
  <dc:identifier>DAGtqI1VEME</dc:identifier>
</cp:coreProperties>
</file>